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8" r:id="rId3"/>
    <p:sldId id="308" r:id="rId4"/>
    <p:sldId id="312" r:id="rId5"/>
    <p:sldId id="327" r:id="rId6"/>
    <p:sldId id="322" r:id="rId7"/>
    <p:sldId id="323" r:id="rId8"/>
    <p:sldId id="324" r:id="rId9"/>
    <p:sldId id="307" r:id="rId10"/>
    <p:sldId id="330" r:id="rId11"/>
    <p:sldId id="325" r:id="rId12"/>
    <p:sldId id="260" r:id="rId13"/>
    <p:sldId id="319" r:id="rId14"/>
    <p:sldId id="309" r:id="rId15"/>
    <p:sldId id="264" r:id="rId16"/>
    <p:sldId id="328" r:id="rId17"/>
    <p:sldId id="329" r:id="rId18"/>
    <p:sldId id="304" r:id="rId19"/>
    <p:sldId id="306" r:id="rId20"/>
    <p:sldId id="305" r:id="rId21"/>
    <p:sldId id="258" r:id="rId22"/>
    <p:sldId id="320"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0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autoAdjust="0"/>
    <p:restoredTop sz="94343" autoAdjust="0"/>
  </p:normalViewPr>
  <p:slideViewPr>
    <p:cSldViewPr>
      <p:cViewPr varScale="1">
        <p:scale>
          <a:sx n="63" d="100"/>
          <a:sy n="63" d="100"/>
        </p:scale>
        <p:origin x="128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245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45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245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7E2D604-CD15-4824-B2C0-E3686F1394EA}" type="slidenum">
              <a:rPr lang="en-GB"/>
              <a:pPr>
                <a:defRPr/>
              </a:pPr>
              <a:t>‹#›</a:t>
            </a:fld>
            <a:endParaRPr lang="en-GB"/>
          </a:p>
        </p:txBody>
      </p:sp>
    </p:spTree>
    <p:extLst>
      <p:ext uri="{BB962C8B-B14F-4D97-AF65-F5344CB8AC3E}">
        <p14:creationId xmlns:p14="http://schemas.microsoft.com/office/powerpoint/2010/main" val="3083377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DD6EE85-8D7A-43F0-8B33-58AB5E048420}" type="datetimeFigureOut">
              <a:rPr lang="en-GB" smtClean="0"/>
              <a:t>12/09/2024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F58DA6E-4E51-41CA-B30B-65CC4C36576B}" type="slidenum">
              <a:rPr lang="en-GB" smtClean="0"/>
              <a:t>‹#›</a:t>
            </a:fld>
            <a:endParaRPr lang="en-GB"/>
          </a:p>
        </p:txBody>
      </p:sp>
    </p:spTree>
    <p:extLst>
      <p:ext uri="{BB962C8B-B14F-4D97-AF65-F5344CB8AC3E}">
        <p14:creationId xmlns:p14="http://schemas.microsoft.com/office/powerpoint/2010/main" val="202754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a:t>
            </a:fld>
            <a:endParaRPr lang="en-GB"/>
          </a:p>
        </p:txBody>
      </p:sp>
    </p:spTree>
    <p:extLst>
      <p:ext uri="{BB962C8B-B14F-4D97-AF65-F5344CB8AC3E}">
        <p14:creationId xmlns:p14="http://schemas.microsoft.com/office/powerpoint/2010/main" val="299111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6 – add in details on the residential.</a:t>
            </a:r>
            <a:r>
              <a:rPr lang="en-GB" baseline="0" dirty="0"/>
              <a:t>  </a:t>
            </a:r>
          </a:p>
          <a:p>
            <a:r>
              <a:rPr lang="en-GB" baseline="0" dirty="0"/>
              <a:t>Other years + year 6 – include details on any planned trips or potential planned trips.  </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13</a:t>
            </a:fld>
            <a:endParaRPr lang="en-GB"/>
          </a:p>
        </p:txBody>
      </p:sp>
    </p:spTree>
    <p:extLst>
      <p:ext uri="{BB962C8B-B14F-4D97-AF65-F5344CB8AC3E}">
        <p14:creationId xmlns:p14="http://schemas.microsoft.com/office/powerpoint/2010/main" val="4040516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about Learn to read being reading level books e.g. bug club or Little </a:t>
            </a:r>
            <a:r>
              <a:rPr lang="en-GB" baseline="0" dirty="0" err="1"/>
              <a:t>Wandle</a:t>
            </a:r>
            <a:r>
              <a:rPr lang="en-GB" baseline="0" dirty="0"/>
              <a:t> and Love to Read for enjoyment, including books from the library.</a:t>
            </a:r>
            <a:endParaRPr lang="en-GB" dirty="0"/>
          </a:p>
          <a:p>
            <a:r>
              <a:rPr lang="en-GB" dirty="0"/>
              <a:t>Plea</a:t>
            </a:r>
            <a:r>
              <a:rPr lang="en-GB" baseline="0" dirty="0"/>
              <a:t> for volunteer readers and librarians</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18</a:t>
            </a:fld>
            <a:endParaRPr lang="en-GB"/>
          </a:p>
        </p:txBody>
      </p:sp>
    </p:spTree>
    <p:extLst>
      <p:ext uri="{BB962C8B-B14F-4D97-AF65-F5344CB8AC3E}">
        <p14:creationId xmlns:p14="http://schemas.microsoft.com/office/powerpoint/2010/main" val="4186668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Rather than going through the list of uniform,</a:t>
            </a:r>
            <a:r>
              <a:rPr lang="en-GB" baseline="0" dirty="0"/>
              <a:t> comment on how smart the children have been looking. </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20</a:t>
            </a:fld>
            <a:endParaRPr lang="en-GB"/>
          </a:p>
        </p:txBody>
      </p:sp>
    </p:spTree>
    <p:extLst>
      <p:ext uri="{BB962C8B-B14F-4D97-AF65-F5344CB8AC3E}">
        <p14:creationId xmlns:p14="http://schemas.microsoft.com/office/powerpoint/2010/main" val="155196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6 only!</a:t>
            </a:r>
          </a:p>
        </p:txBody>
      </p:sp>
      <p:sp>
        <p:nvSpPr>
          <p:cNvPr id="4" name="Slide Number Placeholder 3"/>
          <p:cNvSpPr>
            <a:spLocks noGrp="1"/>
          </p:cNvSpPr>
          <p:nvPr>
            <p:ph type="sldNum" sz="quarter" idx="10"/>
          </p:nvPr>
        </p:nvSpPr>
        <p:spPr/>
        <p:txBody>
          <a:bodyPr/>
          <a:lstStyle/>
          <a:p>
            <a:fld id="{AF58DA6E-4E51-41CA-B30B-65CC4C36576B}" type="slidenum">
              <a:rPr lang="en-GB" smtClean="0"/>
              <a:t>4</a:t>
            </a:fld>
            <a:endParaRPr lang="en-GB"/>
          </a:p>
        </p:txBody>
      </p:sp>
    </p:spTree>
    <p:extLst>
      <p:ext uri="{BB962C8B-B14F-4D97-AF65-F5344CB8AC3E}">
        <p14:creationId xmlns:p14="http://schemas.microsoft.com/office/powerpoint/2010/main" val="50960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Children</a:t>
            </a:r>
            <a:r>
              <a:rPr lang="en-GB" baseline="0" dirty="0"/>
              <a:t> are allowed to go the toilet – may be asked to wait until someone comes back so not going in groups.  Encouraged to ask to go at an opportune moment.  Always encouraged to go at break or lunch.  If going too often parents will be contacted to check if there is a particular reason.</a:t>
            </a:r>
          </a:p>
          <a:p>
            <a:r>
              <a:rPr lang="en-GB" baseline="0" dirty="0"/>
              <a:t>All children have access to water which can be refilled.  Different classes have different organisation for this.</a:t>
            </a:r>
          </a:p>
          <a:p>
            <a:r>
              <a:rPr lang="en-GB" baseline="0" dirty="0"/>
              <a:t>NO pencil cases in the classroom.  Can be kept in lockers or in bags.  Individual exceptions may be made to meet needs.</a:t>
            </a:r>
          </a:p>
          <a:p>
            <a:r>
              <a:rPr lang="en-GB" baseline="0" dirty="0"/>
              <a:t>No toys or personal belongings to be brought into school as can’t guarantee safety!  Occasional soft toy for comfort if arranged with the class teacher – these often ‘live’ in the class cupboard during the day.</a:t>
            </a:r>
            <a:endParaRPr lang="en-GB" dirty="0"/>
          </a:p>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5</a:t>
            </a:fld>
            <a:endParaRPr lang="en-GB"/>
          </a:p>
        </p:txBody>
      </p:sp>
    </p:spTree>
    <p:extLst>
      <p:ext uri="{BB962C8B-B14F-4D97-AF65-F5344CB8AC3E}">
        <p14:creationId xmlns:p14="http://schemas.microsoft.com/office/powerpoint/2010/main" val="4281212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a:t>
            </a:r>
            <a:r>
              <a:rPr lang="en-GB" baseline="0" dirty="0"/>
              <a:t> class’s ‘STARS values in Action’</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6</a:t>
            </a:fld>
            <a:endParaRPr lang="en-GB"/>
          </a:p>
        </p:txBody>
      </p:sp>
    </p:spTree>
    <p:extLst>
      <p:ext uri="{BB962C8B-B14F-4D97-AF65-F5344CB8AC3E}">
        <p14:creationId xmlns:p14="http://schemas.microsoft.com/office/powerpoint/2010/main" val="267990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a:t>
            </a:r>
            <a:r>
              <a:rPr lang="en-GB" baseline="0" dirty="0"/>
              <a:t> certificates including that HT cert is one chosen by class and one by teacher. </a:t>
            </a:r>
          </a:p>
          <a:p>
            <a:r>
              <a:rPr lang="en-GB" baseline="0" dirty="0"/>
              <a:t>Go through how stars are awarded – what for and how collected in communication books</a:t>
            </a:r>
          </a:p>
          <a:p>
            <a:r>
              <a:rPr lang="en-GB" baseline="0" dirty="0"/>
              <a:t>A star = A </a:t>
            </a:r>
            <a:r>
              <a:rPr lang="en-GB" baseline="0" dirty="0" err="1"/>
              <a:t>housepoint</a:t>
            </a:r>
            <a:endParaRPr lang="en-GB" baseline="0" dirty="0"/>
          </a:p>
          <a:p>
            <a:r>
              <a:rPr lang="en-GB" baseline="0" dirty="0"/>
              <a:t>NB ALL staff can reward the children</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7</a:t>
            </a:fld>
            <a:endParaRPr lang="en-GB"/>
          </a:p>
        </p:txBody>
      </p:sp>
    </p:spTree>
    <p:extLst>
      <p:ext uri="{BB962C8B-B14F-4D97-AF65-F5344CB8AC3E}">
        <p14:creationId xmlns:p14="http://schemas.microsoft.com/office/powerpoint/2010/main" val="293867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ethos</a:t>
            </a:r>
            <a:r>
              <a:rPr lang="en-GB" baseline="0" dirty="0"/>
              <a:t> of positive, calm, understanding approach to behaviour</a:t>
            </a:r>
          </a:p>
          <a:p>
            <a:r>
              <a:rPr lang="en-GB" baseline="0" dirty="0"/>
              <a:t>A collective approach to behaviour supporting each other to a class environment where everyone can learn.</a:t>
            </a:r>
          </a:p>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8</a:t>
            </a:fld>
            <a:endParaRPr lang="en-GB"/>
          </a:p>
        </p:txBody>
      </p:sp>
    </p:spTree>
    <p:extLst>
      <p:ext uri="{BB962C8B-B14F-4D97-AF65-F5344CB8AC3E}">
        <p14:creationId xmlns:p14="http://schemas.microsoft.com/office/powerpoint/2010/main" val="382619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a:t>
            </a:r>
            <a:r>
              <a:rPr lang="en-GB" baseline="0" dirty="0"/>
              <a:t> parents know that Mrs G is updating the behaviour policy and would welcome parent’s input on Friday 15</a:t>
            </a:r>
            <a:r>
              <a:rPr lang="en-GB" baseline="30000" dirty="0"/>
              <a:t>th</a:t>
            </a:r>
            <a:r>
              <a:rPr lang="en-GB" baseline="0" dirty="0"/>
              <a:t> @ 2pm.  Please let office know if they can attend.</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9</a:t>
            </a:fld>
            <a:endParaRPr lang="en-GB"/>
          </a:p>
        </p:txBody>
      </p:sp>
    </p:spTree>
    <p:extLst>
      <p:ext uri="{BB962C8B-B14F-4D97-AF65-F5344CB8AC3E}">
        <p14:creationId xmlns:p14="http://schemas.microsoft.com/office/powerpoint/2010/main" val="188718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Central</a:t>
            </a:r>
          </a:p>
          <a:p>
            <a:r>
              <a:rPr lang="en-GB" dirty="0"/>
              <a:t>Reading record</a:t>
            </a:r>
          </a:p>
          <a:p>
            <a:r>
              <a:rPr lang="en-GB" dirty="0"/>
              <a:t>Recording</a:t>
            </a:r>
            <a:r>
              <a:rPr lang="en-GB" baseline="0" dirty="0"/>
              <a:t> focus 5 spellings and </a:t>
            </a:r>
            <a:r>
              <a:rPr lang="en-GB" baseline="0" dirty="0" err="1"/>
              <a:t>xtable</a:t>
            </a:r>
            <a:r>
              <a:rPr lang="en-GB" baseline="0" dirty="0"/>
              <a:t> test results </a:t>
            </a:r>
          </a:p>
          <a:p>
            <a:r>
              <a:rPr lang="en-GB" baseline="0" dirty="0"/>
              <a:t>Stars</a:t>
            </a:r>
          </a:p>
          <a:p>
            <a:r>
              <a:rPr lang="en-GB" baseline="0" dirty="0"/>
              <a:t>Any notes between home and school</a:t>
            </a:r>
          </a:p>
          <a:p>
            <a:r>
              <a:rPr lang="en-GB" baseline="0" dirty="0"/>
              <a:t>Login details – TT </a:t>
            </a:r>
            <a:r>
              <a:rPr lang="en-GB" baseline="0" dirty="0" err="1"/>
              <a:t>rockstars</a:t>
            </a:r>
            <a:r>
              <a:rPr lang="en-GB" baseline="0" dirty="0"/>
              <a:t> </a:t>
            </a:r>
            <a:r>
              <a:rPr lang="en-GB" baseline="0" dirty="0" err="1"/>
              <a:t>etc</a:t>
            </a:r>
            <a:endParaRPr lang="en-GB" baseline="0" dirty="0"/>
          </a:p>
          <a:p>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11</a:t>
            </a:fld>
            <a:endParaRPr lang="en-GB"/>
          </a:p>
        </p:txBody>
      </p:sp>
    </p:spTree>
    <p:extLst>
      <p:ext uri="{BB962C8B-B14F-4D97-AF65-F5344CB8AC3E}">
        <p14:creationId xmlns:p14="http://schemas.microsoft.com/office/powerpoint/2010/main" val="228806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adapt to your</a:t>
            </a:r>
            <a:r>
              <a:rPr lang="en-GB" baseline="0" dirty="0"/>
              <a:t> phase project</a:t>
            </a:r>
          </a:p>
          <a:p>
            <a:r>
              <a:rPr lang="en-GB" baseline="0" dirty="0"/>
              <a:t>Talk a bit about this term’s project – the key question </a:t>
            </a:r>
          </a:p>
          <a:p>
            <a:r>
              <a:rPr lang="en-GB" baseline="0" dirty="0"/>
              <a:t>Maybe some pictures?</a:t>
            </a:r>
            <a:endParaRPr lang="en-GB" dirty="0"/>
          </a:p>
        </p:txBody>
      </p:sp>
      <p:sp>
        <p:nvSpPr>
          <p:cNvPr id="4" name="Slide Number Placeholder 3"/>
          <p:cNvSpPr>
            <a:spLocks noGrp="1"/>
          </p:cNvSpPr>
          <p:nvPr>
            <p:ph type="sldNum" sz="quarter" idx="10"/>
          </p:nvPr>
        </p:nvSpPr>
        <p:spPr/>
        <p:txBody>
          <a:bodyPr/>
          <a:lstStyle/>
          <a:p>
            <a:fld id="{AF58DA6E-4E51-41CA-B30B-65CC4C36576B}" type="slidenum">
              <a:rPr lang="en-GB" smtClean="0"/>
              <a:t>12</a:t>
            </a:fld>
            <a:endParaRPr lang="en-GB"/>
          </a:p>
        </p:txBody>
      </p:sp>
    </p:spTree>
    <p:extLst>
      <p:ext uri="{BB962C8B-B14F-4D97-AF65-F5344CB8AC3E}">
        <p14:creationId xmlns:p14="http://schemas.microsoft.com/office/powerpoint/2010/main" val="175688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C31B7BC-489E-4490-A3B5-CF4E0C4B195C}" type="slidenum">
              <a:rPr lang="en-GB" smtClean="0"/>
              <a:pPr>
                <a:defRPr/>
              </a:pPr>
              <a:t>‹#›</a:t>
            </a:fld>
            <a:endParaRPr lang="en-GB"/>
          </a:p>
        </p:txBody>
      </p:sp>
    </p:spTree>
    <p:extLst>
      <p:ext uri="{BB962C8B-B14F-4D97-AF65-F5344CB8AC3E}">
        <p14:creationId xmlns:p14="http://schemas.microsoft.com/office/powerpoint/2010/main" val="109112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E117CCF6-28EE-4D11-B96C-B71271D438CB}" type="slidenum">
              <a:rPr lang="en-GB" smtClean="0"/>
              <a:pPr>
                <a:defRPr/>
              </a:pPr>
              <a:t>‹#›</a:t>
            </a:fld>
            <a:endParaRPr lang="en-GB"/>
          </a:p>
        </p:txBody>
      </p:sp>
    </p:spTree>
    <p:extLst>
      <p:ext uri="{BB962C8B-B14F-4D97-AF65-F5344CB8AC3E}">
        <p14:creationId xmlns:p14="http://schemas.microsoft.com/office/powerpoint/2010/main" val="373493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D6C0BAA-6B34-4CFD-9172-20CD30165992}" type="slidenum">
              <a:rPr lang="en-GB" smtClean="0"/>
              <a:pPr>
                <a:defRPr/>
              </a:pPr>
              <a:t>‹#›</a:t>
            </a:fld>
            <a:endParaRPr lang="en-GB"/>
          </a:p>
        </p:txBody>
      </p:sp>
    </p:spTree>
    <p:extLst>
      <p:ext uri="{BB962C8B-B14F-4D97-AF65-F5344CB8AC3E}">
        <p14:creationId xmlns:p14="http://schemas.microsoft.com/office/powerpoint/2010/main" val="51669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1371600" y="365126"/>
            <a:ext cx="6400800" cy="1325563"/>
          </a:xfrm>
        </p:spPr>
        <p:txBody>
          <a:bodyPr/>
          <a:lstStyle/>
          <a:p>
            <a:r>
              <a:rPr lang="en-US" dirty="0"/>
              <a:t>Click to edit Master title style</a:t>
            </a:r>
          </a:p>
        </p:txBody>
      </p:sp>
      <p:sp>
        <p:nvSpPr>
          <p:cNvPr id="10" name="Content Placeholder 9"/>
          <p:cNvSpPr>
            <a:spLocks noGrp="1"/>
          </p:cNvSpPr>
          <p:nvPr>
            <p:ph sz="quarter" idx="13"/>
          </p:nvPr>
        </p:nvSpPr>
        <p:spPr>
          <a:xfrm>
            <a:off x="1371600" y="1988840"/>
            <a:ext cx="6400800" cy="3474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a:stretch>
            <a:fillRect/>
          </a:stretch>
        </p:blipFill>
        <p:spPr>
          <a:xfrm>
            <a:off x="154033" y="210972"/>
            <a:ext cx="859611" cy="816935"/>
          </a:xfrm>
          <a:prstGeom prst="rect">
            <a:avLst/>
          </a:prstGeom>
        </p:spPr>
      </p:pic>
      <p:pic>
        <p:nvPicPr>
          <p:cNvPr id="3" name="Picture 2"/>
          <p:cNvPicPr>
            <a:picLocks noChangeAspect="1"/>
          </p:cNvPicPr>
          <p:nvPr userDrawn="1"/>
        </p:nvPicPr>
        <p:blipFill>
          <a:blip r:embed="rId2"/>
          <a:stretch>
            <a:fillRect/>
          </a:stretch>
        </p:blipFill>
        <p:spPr>
          <a:xfrm>
            <a:off x="8058150" y="210972"/>
            <a:ext cx="859611" cy="816935"/>
          </a:xfrm>
          <a:prstGeom prst="rect">
            <a:avLst/>
          </a:prstGeom>
        </p:spPr>
      </p:pic>
    </p:spTree>
    <p:extLst>
      <p:ext uri="{BB962C8B-B14F-4D97-AF65-F5344CB8AC3E}">
        <p14:creationId xmlns:p14="http://schemas.microsoft.com/office/powerpoint/2010/main" val="328125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53A81F49-FAD8-4A21-837B-E2C2AB16C8A2}" type="slidenum">
              <a:rPr lang="en-GB" smtClean="0"/>
              <a:pPr>
                <a:defRPr/>
              </a:pPr>
              <a:t>‹#›</a:t>
            </a:fld>
            <a:endParaRPr lang="en-GB"/>
          </a:p>
        </p:txBody>
      </p:sp>
    </p:spTree>
    <p:extLst>
      <p:ext uri="{BB962C8B-B14F-4D97-AF65-F5344CB8AC3E}">
        <p14:creationId xmlns:p14="http://schemas.microsoft.com/office/powerpoint/2010/main" val="198110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16D0A4D-1303-459F-8E6B-9C37256B648F}" type="slidenum">
              <a:rPr lang="en-GB" smtClean="0"/>
              <a:pPr>
                <a:defRPr/>
              </a:pPr>
              <a:t>‹#›</a:t>
            </a:fld>
            <a:endParaRPr lang="en-GB"/>
          </a:p>
        </p:txBody>
      </p:sp>
    </p:spTree>
    <p:extLst>
      <p:ext uri="{BB962C8B-B14F-4D97-AF65-F5344CB8AC3E}">
        <p14:creationId xmlns:p14="http://schemas.microsoft.com/office/powerpoint/2010/main" val="3071563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3A81F49-FAD8-4A21-837B-E2C2AB16C8A2}" type="slidenum">
              <a:rPr lang="en-GB" smtClean="0"/>
              <a:pPr>
                <a:defRPr/>
              </a:pPr>
              <a:t>‹#›</a:t>
            </a:fld>
            <a:endParaRPr lang="en-GB"/>
          </a:p>
        </p:txBody>
      </p:sp>
    </p:spTree>
    <p:extLst>
      <p:ext uri="{BB962C8B-B14F-4D97-AF65-F5344CB8AC3E}">
        <p14:creationId xmlns:p14="http://schemas.microsoft.com/office/powerpoint/2010/main" val="3541042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91DA1F13-7FFF-4101-9172-BA89A2C66715}" type="slidenum">
              <a:rPr lang="en-GB" smtClean="0"/>
              <a:pPr>
                <a:defRPr/>
              </a:pPr>
              <a:t>‹#›</a:t>
            </a:fld>
            <a:endParaRPr lang="en-GB"/>
          </a:p>
        </p:txBody>
      </p:sp>
    </p:spTree>
    <p:extLst>
      <p:ext uri="{BB962C8B-B14F-4D97-AF65-F5344CB8AC3E}">
        <p14:creationId xmlns:p14="http://schemas.microsoft.com/office/powerpoint/2010/main" val="315735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EF6BA34-9D21-431E-9D45-D3CE82127643}" type="slidenum">
              <a:rPr lang="en-GB" smtClean="0"/>
              <a:pPr>
                <a:defRPr/>
              </a:pPr>
              <a:t>‹#›</a:t>
            </a:fld>
            <a:endParaRPr lang="en-GB"/>
          </a:p>
        </p:txBody>
      </p:sp>
    </p:spTree>
    <p:extLst>
      <p:ext uri="{BB962C8B-B14F-4D97-AF65-F5344CB8AC3E}">
        <p14:creationId xmlns:p14="http://schemas.microsoft.com/office/powerpoint/2010/main" val="137036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38D19BD6-AF0A-4707-BB86-9AA2AE576F49}" type="slidenum">
              <a:rPr lang="en-GB" smtClean="0"/>
              <a:pPr>
                <a:defRPr/>
              </a:pPr>
              <a:t>‹#›</a:t>
            </a:fld>
            <a:endParaRPr lang="en-GB"/>
          </a:p>
        </p:txBody>
      </p:sp>
    </p:spTree>
    <p:extLst>
      <p:ext uri="{BB962C8B-B14F-4D97-AF65-F5344CB8AC3E}">
        <p14:creationId xmlns:p14="http://schemas.microsoft.com/office/powerpoint/2010/main" val="52982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1106331-02E9-4915-B6A5-677D2E2CC5BF}" type="slidenum">
              <a:rPr lang="en-GB" smtClean="0"/>
              <a:pPr>
                <a:defRPr/>
              </a:pPr>
              <a:t>‹#›</a:t>
            </a:fld>
            <a:endParaRPr lang="en-GB"/>
          </a:p>
        </p:txBody>
      </p:sp>
    </p:spTree>
    <p:extLst>
      <p:ext uri="{BB962C8B-B14F-4D97-AF65-F5344CB8AC3E}">
        <p14:creationId xmlns:p14="http://schemas.microsoft.com/office/powerpoint/2010/main" val="297669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411A065-60D6-4D40-AFD7-7EFF15820CA9}" type="slidenum">
              <a:rPr lang="en-GB" smtClean="0"/>
              <a:pPr>
                <a:defRPr/>
              </a:pPr>
              <a:t>‹#›</a:t>
            </a:fld>
            <a:endParaRPr lang="en-GB"/>
          </a:p>
        </p:txBody>
      </p:sp>
    </p:spTree>
    <p:extLst>
      <p:ext uri="{BB962C8B-B14F-4D97-AF65-F5344CB8AC3E}">
        <p14:creationId xmlns:p14="http://schemas.microsoft.com/office/powerpoint/2010/main" val="377507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3A81F49-FAD8-4A21-837B-E2C2AB16C8A2}" type="slidenum">
              <a:rPr lang="en-GB" smtClean="0"/>
              <a:pPr>
                <a:defRPr/>
              </a:pPr>
              <a:t>‹#›</a:t>
            </a:fld>
            <a:endParaRPr lang="en-GB"/>
          </a:p>
        </p:txBody>
      </p:sp>
    </p:spTree>
    <p:extLst>
      <p:ext uri="{BB962C8B-B14F-4D97-AF65-F5344CB8AC3E}">
        <p14:creationId xmlns:p14="http://schemas.microsoft.com/office/powerpoint/2010/main" val="3491964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mailto:adminoffice@sunhill-jun.hants.sch.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s://www.sunhilljs.net/uniform"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3213100"/>
            <a:ext cx="7772400" cy="1800076"/>
          </a:xfrm>
        </p:spPr>
        <p:txBody>
          <a:bodyPr/>
          <a:lstStyle/>
          <a:p>
            <a:pPr algn="ctr" eaLnBrk="1" hangingPunct="1"/>
            <a:r>
              <a:rPr lang="en-GB" altLang="en-US" dirty="0"/>
              <a:t>Welcome to Year 5 and 6</a:t>
            </a:r>
            <a:br>
              <a:rPr lang="en-GB" altLang="en-US" dirty="0"/>
            </a:br>
            <a:r>
              <a:rPr lang="en-GB" altLang="en-US" dirty="0">
                <a:latin typeface="+mn-lt"/>
              </a:rPr>
              <a:t>2024-2025</a:t>
            </a:r>
          </a:p>
        </p:txBody>
      </p:sp>
      <p:pic>
        <p:nvPicPr>
          <p:cNvPr id="2052" name="Picture 4" descr="School%20Cres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00" y="692150"/>
            <a:ext cx="22510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CAC3-E687-80EF-69DD-634DE7A26E0D}"/>
              </a:ext>
            </a:extLst>
          </p:cNvPr>
          <p:cNvSpPr>
            <a:spLocks noGrp="1"/>
          </p:cNvSpPr>
          <p:nvPr>
            <p:ph type="title"/>
          </p:nvPr>
        </p:nvSpPr>
        <p:spPr/>
        <p:txBody>
          <a:bodyPr/>
          <a:lstStyle/>
          <a:p>
            <a:r>
              <a:rPr lang="en-GB" dirty="0"/>
              <a:t>Wellbeing in School</a:t>
            </a:r>
          </a:p>
        </p:txBody>
      </p:sp>
      <p:sp>
        <p:nvSpPr>
          <p:cNvPr id="3" name="Content Placeholder 2">
            <a:extLst>
              <a:ext uri="{FF2B5EF4-FFF2-40B4-BE49-F238E27FC236}">
                <a16:creationId xmlns:a16="http://schemas.microsoft.com/office/drawing/2014/main" id="{7C881410-360E-44BA-9412-923313B86887}"/>
              </a:ext>
            </a:extLst>
          </p:cNvPr>
          <p:cNvSpPr>
            <a:spLocks noGrp="1"/>
          </p:cNvSpPr>
          <p:nvPr>
            <p:ph sz="quarter" idx="13"/>
          </p:nvPr>
        </p:nvSpPr>
        <p:spPr>
          <a:xfrm>
            <a:off x="137307" y="1440945"/>
            <a:ext cx="8541251" cy="499487"/>
          </a:xfrm>
        </p:spPr>
        <p:txBody>
          <a:bodyPr/>
          <a:lstStyle/>
          <a:p>
            <a:pPr marL="0" indent="0">
              <a:buNone/>
            </a:pPr>
            <a:r>
              <a:rPr lang="en-GB" dirty="0"/>
              <a:t>Looking after the wellbeing of our school community is very important to us. </a:t>
            </a:r>
          </a:p>
          <a:p>
            <a:pPr marL="0" indent="0">
              <a:buNone/>
            </a:pPr>
            <a:endParaRPr lang="en-GB" dirty="0"/>
          </a:p>
          <a:p>
            <a:pPr marL="0" indent="0">
              <a:buNone/>
            </a:pPr>
            <a:endParaRPr lang="en-GB" dirty="0"/>
          </a:p>
        </p:txBody>
      </p:sp>
      <p:pic>
        <p:nvPicPr>
          <p:cNvPr id="4" name="Picture 3" descr="Five Ways to Wellbeing - CPSL Mind">
            <a:extLst>
              <a:ext uri="{FF2B5EF4-FFF2-40B4-BE49-F238E27FC236}">
                <a16:creationId xmlns:a16="http://schemas.microsoft.com/office/drawing/2014/main" id="{289884AF-08EB-D442-5DE8-89A9F4118B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38085"/>
            <a:ext cx="3528392" cy="2234648"/>
          </a:xfrm>
          <a:prstGeom prst="rect">
            <a:avLst/>
          </a:prstGeom>
          <a:noFill/>
          <a:ln>
            <a:noFill/>
          </a:ln>
        </p:spPr>
      </p:pic>
      <p:pic>
        <p:nvPicPr>
          <p:cNvPr id="6" name="Picture 5">
            <a:extLst>
              <a:ext uri="{FF2B5EF4-FFF2-40B4-BE49-F238E27FC236}">
                <a16:creationId xmlns:a16="http://schemas.microsoft.com/office/drawing/2014/main" id="{36168D5C-74CC-0801-EDAB-9B111FA5B699}"/>
              </a:ext>
            </a:extLst>
          </p:cNvPr>
          <p:cNvPicPr>
            <a:picLocks noChangeAspect="1"/>
          </p:cNvPicPr>
          <p:nvPr/>
        </p:nvPicPr>
        <p:blipFill>
          <a:blip r:embed="rId3"/>
          <a:stretch>
            <a:fillRect/>
          </a:stretch>
        </p:blipFill>
        <p:spPr>
          <a:xfrm>
            <a:off x="5181115" y="4141992"/>
            <a:ext cx="3408258" cy="2530683"/>
          </a:xfrm>
          <a:prstGeom prst="rect">
            <a:avLst/>
          </a:prstGeom>
        </p:spPr>
      </p:pic>
      <p:pic>
        <p:nvPicPr>
          <p:cNvPr id="8" name="Picture 7">
            <a:extLst>
              <a:ext uri="{FF2B5EF4-FFF2-40B4-BE49-F238E27FC236}">
                <a16:creationId xmlns:a16="http://schemas.microsoft.com/office/drawing/2014/main" id="{65D9BE8A-2395-15CA-9535-8A5B7E1BF711}"/>
              </a:ext>
            </a:extLst>
          </p:cNvPr>
          <p:cNvPicPr>
            <a:picLocks noChangeAspect="1"/>
          </p:cNvPicPr>
          <p:nvPr/>
        </p:nvPicPr>
        <p:blipFill>
          <a:blip r:embed="rId4"/>
          <a:stretch>
            <a:fillRect/>
          </a:stretch>
        </p:blipFill>
        <p:spPr>
          <a:xfrm>
            <a:off x="405960" y="5168943"/>
            <a:ext cx="3805185" cy="1185535"/>
          </a:xfrm>
          <a:prstGeom prst="rect">
            <a:avLst/>
          </a:prstGeom>
        </p:spPr>
      </p:pic>
      <p:grpSp>
        <p:nvGrpSpPr>
          <p:cNvPr id="12" name="Group 11">
            <a:extLst>
              <a:ext uri="{FF2B5EF4-FFF2-40B4-BE49-F238E27FC236}">
                <a16:creationId xmlns:a16="http://schemas.microsoft.com/office/drawing/2014/main" id="{ACDAF143-0715-092A-C6BF-51BE12491D54}"/>
              </a:ext>
            </a:extLst>
          </p:cNvPr>
          <p:cNvGrpSpPr/>
          <p:nvPr/>
        </p:nvGrpSpPr>
        <p:grpSpPr>
          <a:xfrm>
            <a:off x="5181115" y="1835145"/>
            <a:ext cx="3528392" cy="2258761"/>
            <a:chOff x="4499992" y="2020607"/>
            <a:chExt cx="2592288" cy="1661621"/>
          </a:xfrm>
        </p:grpSpPr>
        <p:pic>
          <p:nvPicPr>
            <p:cNvPr id="10" name="Picture 9">
              <a:extLst>
                <a:ext uri="{FF2B5EF4-FFF2-40B4-BE49-F238E27FC236}">
                  <a16:creationId xmlns:a16="http://schemas.microsoft.com/office/drawing/2014/main" id="{026D02CB-7DA5-BA39-A769-3562FEC2D34D}"/>
                </a:ext>
              </a:extLst>
            </p:cNvPr>
            <p:cNvPicPr>
              <a:picLocks noChangeAspect="1"/>
            </p:cNvPicPr>
            <p:nvPr/>
          </p:nvPicPr>
          <p:blipFill>
            <a:blip r:embed="rId5"/>
            <a:stretch>
              <a:fillRect/>
            </a:stretch>
          </p:blipFill>
          <p:spPr>
            <a:xfrm>
              <a:off x="5181734" y="2020607"/>
              <a:ext cx="1277368" cy="1615495"/>
            </a:xfrm>
            <a:prstGeom prst="rect">
              <a:avLst/>
            </a:prstGeom>
          </p:spPr>
        </p:pic>
        <p:sp>
          <p:nvSpPr>
            <p:cNvPr id="11" name="Content Placeholder 2">
              <a:extLst>
                <a:ext uri="{FF2B5EF4-FFF2-40B4-BE49-F238E27FC236}">
                  <a16:creationId xmlns:a16="http://schemas.microsoft.com/office/drawing/2014/main" id="{97C781F6-C0F9-DA72-EF9C-B28008AF9A6C}"/>
                </a:ext>
              </a:extLst>
            </p:cNvPr>
            <p:cNvSpPr txBox="1">
              <a:spLocks/>
            </p:cNvSpPr>
            <p:nvPr/>
          </p:nvSpPr>
          <p:spPr>
            <a:xfrm>
              <a:off x="4499992" y="3384190"/>
              <a:ext cx="2592288" cy="298038"/>
            </a:xfrm>
            <a:prstGeom prst="rect">
              <a:avLst/>
            </a:prstGeom>
            <a:solidFill>
              <a:schemeClr val="accent4">
                <a:lumMod val="20000"/>
                <a:lumOff val="80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GB" dirty="0"/>
                <a:t>‘Bingo’ wellbeing award</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grpSp>
    </p:spTree>
    <p:extLst>
      <p:ext uri="{BB962C8B-B14F-4D97-AF65-F5344CB8AC3E}">
        <p14:creationId xmlns:p14="http://schemas.microsoft.com/office/powerpoint/2010/main" val="2374125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pic>
        <p:nvPicPr>
          <p:cNvPr id="4" name="Content Placeholder 3"/>
          <p:cNvPicPr>
            <a:picLocks noGrp="1" noChangeAspect="1"/>
          </p:cNvPicPr>
          <p:nvPr>
            <p:ph sz="quarter" idx="13"/>
          </p:nvPr>
        </p:nvPicPr>
        <p:blipFill>
          <a:blip r:embed="rId3"/>
          <a:stretch>
            <a:fillRect/>
          </a:stretch>
        </p:blipFill>
        <p:spPr>
          <a:xfrm>
            <a:off x="5292080" y="188640"/>
            <a:ext cx="3693270" cy="2016224"/>
          </a:xfrm>
          <a:prstGeom prst="rect">
            <a:avLst/>
          </a:prstGeom>
        </p:spPr>
      </p:pic>
      <p:sp>
        <p:nvSpPr>
          <p:cNvPr id="3" name="Rectangle 3">
            <a:extLst>
              <a:ext uri="{FF2B5EF4-FFF2-40B4-BE49-F238E27FC236}">
                <a16:creationId xmlns:a16="http://schemas.microsoft.com/office/drawing/2014/main" id="{46604C22-1933-BD58-5708-4E43F8075557}"/>
              </a:ext>
            </a:extLst>
          </p:cNvPr>
          <p:cNvSpPr txBox="1">
            <a:spLocks noChangeArrowheads="1"/>
          </p:cNvSpPr>
          <p:nvPr/>
        </p:nvSpPr>
        <p:spPr>
          <a:xfrm>
            <a:off x="82527" y="2564904"/>
            <a:ext cx="8978945" cy="3816424"/>
          </a:xfrm>
          <a:prstGeom prst="rect">
            <a:avLst/>
          </a:prstGeom>
        </p:spPr>
        <p:txBody>
          <a:bodyPr vert="horz" lIns="91440" tIns="45720" rIns="91440" bIns="45720" rtlCol="0" anchor="ctr" anchorCtr="0">
            <a:normAutofit fontScale="4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GB" altLang="en-US" sz="4400" dirty="0">
                <a:latin typeface="+mj-lt"/>
              </a:rPr>
              <a:t>A strong home/school communication is vital</a:t>
            </a:r>
          </a:p>
          <a:p>
            <a:pPr>
              <a:defRPr/>
            </a:pPr>
            <a:r>
              <a:rPr lang="en-GB" altLang="en-US" sz="4400" dirty="0">
                <a:latin typeface="+mj-lt"/>
              </a:rPr>
              <a:t>Please do contact us if you have any queries or concerns…</a:t>
            </a:r>
          </a:p>
          <a:p>
            <a:pPr>
              <a:defRPr/>
            </a:pPr>
            <a:endParaRPr lang="en-GB" altLang="en-US" sz="4400" dirty="0">
              <a:latin typeface="+mj-lt"/>
            </a:endParaRPr>
          </a:p>
          <a:p>
            <a:pPr lvl="2">
              <a:defRPr/>
            </a:pPr>
            <a:r>
              <a:rPr lang="en-GB" altLang="en-US" sz="4400" dirty="0">
                <a:latin typeface="+mj-lt"/>
              </a:rPr>
              <a:t>Write a note in the home-school communication book.  Teachers will also use this book to communicate to you. Please sign to show you have seen the note.</a:t>
            </a:r>
          </a:p>
          <a:p>
            <a:pPr lvl="2">
              <a:defRPr/>
            </a:pPr>
            <a:r>
              <a:rPr lang="en-GB" altLang="en-US" sz="4400" dirty="0">
                <a:latin typeface="+mj-lt"/>
              </a:rPr>
              <a:t>Pass a message through the members of staff on morning duty </a:t>
            </a:r>
          </a:p>
          <a:p>
            <a:pPr lvl="2">
              <a:defRPr/>
            </a:pPr>
            <a:r>
              <a:rPr lang="en-GB" altLang="en-US" sz="4400" dirty="0">
                <a:latin typeface="+mj-lt"/>
              </a:rPr>
              <a:t>Arrange a telephone appointment via the school office: </a:t>
            </a:r>
            <a:r>
              <a:rPr lang="en-GB" altLang="en-US" sz="4400" dirty="0"/>
              <a:t>01962 732801</a:t>
            </a:r>
          </a:p>
          <a:p>
            <a:pPr lvl="2">
              <a:defRPr/>
            </a:pPr>
            <a:r>
              <a:rPr lang="en-GB" altLang="en-US" sz="4400" dirty="0"/>
              <a:t>All emails to class teachers to go via the office: </a:t>
            </a:r>
            <a:r>
              <a:rPr lang="en-GB" altLang="en-US" sz="4400" dirty="0">
                <a:latin typeface="+mj-lt"/>
                <a:hlinkClick r:id="rId4"/>
              </a:rPr>
              <a:t>adminoffice@sunhill-jun.hants.sch.uk</a:t>
            </a:r>
            <a:r>
              <a:rPr lang="en-GB" altLang="en-US" sz="4400" dirty="0">
                <a:latin typeface="+mj-lt"/>
              </a:rPr>
              <a:t>  We endeavour to answer emails within 48 hours</a:t>
            </a:r>
          </a:p>
          <a:p>
            <a:pPr lvl="2">
              <a:defRPr/>
            </a:pPr>
            <a:r>
              <a:rPr lang="en-GB" altLang="en-US" sz="4400" dirty="0">
                <a:latin typeface="+mj-lt"/>
              </a:rPr>
              <a:t>The office needs notifications about absence – telephone: 01962 732801</a:t>
            </a:r>
          </a:p>
          <a:p>
            <a:pPr lvl="2">
              <a:defRPr/>
            </a:pPr>
            <a:endParaRPr lang="en-GB" altLang="en-US" sz="2000" dirty="0">
              <a:latin typeface="+mj-lt"/>
            </a:endParaRPr>
          </a:p>
        </p:txBody>
      </p:sp>
    </p:spTree>
    <p:extLst>
      <p:ext uri="{BB962C8B-B14F-4D97-AF65-F5344CB8AC3E}">
        <p14:creationId xmlns:p14="http://schemas.microsoft.com/office/powerpoint/2010/main" val="412064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87450" y="93807"/>
            <a:ext cx="6769100" cy="1143000"/>
          </a:xfrm>
        </p:spPr>
        <p:txBody>
          <a:bodyPr/>
          <a:lstStyle/>
          <a:p>
            <a:pPr algn="ctr" eaLnBrk="1" hangingPunct="1"/>
            <a:r>
              <a:rPr lang="en-GB" altLang="en-US" dirty="0"/>
              <a:t>Our Projects this year</a:t>
            </a:r>
          </a:p>
        </p:txBody>
      </p:sp>
      <p:sp>
        <p:nvSpPr>
          <p:cNvPr id="6147" name="Rectangle 3"/>
          <p:cNvSpPr>
            <a:spLocks noGrp="1" noChangeArrowheads="1"/>
          </p:cNvSpPr>
          <p:nvPr>
            <p:ph sz="quarter" idx="13"/>
          </p:nvPr>
        </p:nvSpPr>
        <p:spPr>
          <a:xfrm>
            <a:off x="768115" y="3299507"/>
            <a:ext cx="7308873" cy="3024336"/>
          </a:xfrm>
        </p:spPr>
        <p:txBody>
          <a:bodyPr>
            <a:normAutofit/>
          </a:bodyPr>
          <a:lstStyle/>
          <a:p>
            <a:pPr>
              <a:lnSpc>
                <a:spcPct val="90000"/>
              </a:lnSpc>
            </a:pPr>
            <a:r>
              <a:rPr lang="en-GB" altLang="en-US" sz="2800" dirty="0">
                <a:latin typeface="+mj-lt"/>
              </a:rPr>
              <a:t>Autumn Term – History – Rich and Poor</a:t>
            </a:r>
          </a:p>
          <a:p>
            <a:pPr>
              <a:lnSpc>
                <a:spcPct val="90000"/>
              </a:lnSpc>
            </a:pPr>
            <a:r>
              <a:rPr lang="en-GB" altLang="en-US" sz="2800" dirty="0">
                <a:latin typeface="+mj-lt"/>
              </a:rPr>
              <a:t>Spring Term – Geography – Land of the Free</a:t>
            </a:r>
          </a:p>
          <a:p>
            <a:pPr>
              <a:lnSpc>
                <a:spcPct val="90000"/>
              </a:lnSpc>
            </a:pPr>
            <a:r>
              <a:rPr lang="en-GB" altLang="en-US" sz="2800" dirty="0">
                <a:latin typeface="+mj-lt"/>
              </a:rPr>
              <a:t>Summer Term – Creative - Enterprise</a:t>
            </a:r>
          </a:p>
          <a:p>
            <a:pPr algn="ctr" eaLnBrk="1" hangingPunct="1">
              <a:lnSpc>
                <a:spcPct val="90000"/>
              </a:lnSpc>
              <a:buFontTx/>
              <a:buNone/>
            </a:pPr>
            <a:endParaRPr lang="en-GB" altLang="en-US" sz="2000" dirty="0">
              <a:latin typeface="+mj-lt"/>
            </a:endParaRPr>
          </a:p>
          <a:p>
            <a:pPr algn="ctr" eaLnBrk="1" hangingPunct="1">
              <a:lnSpc>
                <a:spcPct val="90000"/>
              </a:lnSpc>
              <a:buFontTx/>
              <a:buNone/>
            </a:pPr>
            <a:endParaRPr lang="en-GB" altLang="en-US" sz="3200" dirty="0">
              <a:solidFill>
                <a:srgbClr val="FF0000"/>
              </a:solidFill>
              <a:latin typeface="+mj-lt"/>
            </a:endParaRPr>
          </a:p>
          <a:p>
            <a:pPr algn="ctr" eaLnBrk="1" hangingPunct="1">
              <a:lnSpc>
                <a:spcPct val="90000"/>
              </a:lnSpc>
              <a:buFontTx/>
              <a:buNone/>
            </a:pPr>
            <a:r>
              <a:rPr lang="en-GB" altLang="en-US" sz="3200" dirty="0">
                <a:solidFill>
                  <a:srgbClr val="FF0000"/>
                </a:solidFill>
                <a:latin typeface="+mj-lt"/>
              </a:rPr>
              <a:t>Exploring a Key Question</a:t>
            </a:r>
          </a:p>
          <a:p>
            <a:pPr algn="ctr" eaLnBrk="1" hangingPunct="1">
              <a:lnSpc>
                <a:spcPct val="90000"/>
              </a:lnSpc>
              <a:buFontTx/>
              <a:buNone/>
            </a:pPr>
            <a:endParaRPr lang="en-GB" altLang="en-US" sz="3200" dirty="0">
              <a:latin typeface="+mj-lt"/>
            </a:endParaRPr>
          </a:p>
        </p:txBody>
      </p:sp>
      <p:pic>
        <p:nvPicPr>
          <p:cNvPr id="6148" name="Picture 4"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2A71C7A7-85B6-03DA-9DE1-F7417AF3FEE6}"/>
              </a:ext>
            </a:extLst>
          </p:cNvPr>
          <p:cNvGrpSpPr/>
          <p:nvPr/>
        </p:nvGrpSpPr>
        <p:grpSpPr>
          <a:xfrm>
            <a:off x="1043608" y="1400131"/>
            <a:ext cx="6757888" cy="996062"/>
            <a:chOff x="1342504" y="260648"/>
            <a:chExt cx="6757888" cy="1284240"/>
          </a:xfrm>
        </p:grpSpPr>
        <p:pic>
          <p:nvPicPr>
            <p:cNvPr id="3" name="Picture 4">
              <a:extLst>
                <a:ext uri="{FF2B5EF4-FFF2-40B4-BE49-F238E27FC236}">
                  <a16:creationId xmlns:a16="http://schemas.microsoft.com/office/drawing/2014/main" id="{4B03157D-3AAE-C2F0-B3E4-67F1AFF74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800" y="503010"/>
              <a:ext cx="680524" cy="75369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4" name="Rounded Rectangle 4">
              <a:extLst>
                <a:ext uri="{FF2B5EF4-FFF2-40B4-BE49-F238E27FC236}">
                  <a16:creationId xmlns:a16="http://schemas.microsoft.com/office/drawing/2014/main" id="{CB6A3121-5209-6DE3-97D7-FB475B656FA5}"/>
                </a:ext>
              </a:extLst>
            </p:cNvPr>
            <p:cNvSpPr/>
            <p:nvPr/>
          </p:nvSpPr>
          <p:spPr>
            <a:xfrm>
              <a:off x="1342504" y="260648"/>
              <a:ext cx="6757888" cy="128424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3A6F642-679F-296B-84EA-ACA6185C7518}"/>
                </a:ext>
              </a:extLst>
            </p:cNvPr>
            <p:cNvSpPr txBox="1"/>
            <p:nvPr/>
          </p:nvSpPr>
          <p:spPr>
            <a:xfrm>
              <a:off x="2627784" y="302603"/>
              <a:ext cx="3816424" cy="954107"/>
            </a:xfrm>
            <a:prstGeom prst="rect">
              <a:avLst/>
            </a:prstGeom>
            <a:noFill/>
          </p:spPr>
          <p:txBody>
            <a:bodyPr wrap="square" rtlCol="0">
              <a:spAutoFit/>
            </a:bodyPr>
            <a:lstStyle/>
            <a:p>
              <a:pPr algn="ctr"/>
              <a:r>
                <a:rPr lang="en-GB" sz="1400" b="1" dirty="0"/>
                <a:t>The drivers for our curriculum:</a:t>
              </a:r>
            </a:p>
            <a:p>
              <a:pPr marL="285750" indent="-285750" algn="ctr">
                <a:buFont typeface="Arial" panose="020B0604020202020204" pitchFamily="34" charset="0"/>
                <a:buChar char="•"/>
              </a:pPr>
              <a:r>
                <a:rPr lang="en-GB" sz="1400" b="1" dirty="0">
                  <a:solidFill>
                    <a:srgbClr val="FF0000"/>
                  </a:solidFill>
                </a:rPr>
                <a:t>CONFIDENCE</a:t>
              </a:r>
            </a:p>
            <a:p>
              <a:pPr marL="285750" indent="-285750" algn="ctr">
                <a:buFont typeface="Arial" panose="020B0604020202020204" pitchFamily="34" charset="0"/>
                <a:buChar char="•"/>
              </a:pPr>
              <a:r>
                <a:rPr lang="en-GB" sz="1400" b="1" dirty="0">
                  <a:solidFill>
                    <a:srgbClr val="FF0000"/>
                  </a:solidFill>
                </a:rPr>
                <a:t>INITIATIVE</a:t>
              </a:r>
            </a:p>
            <a:p>
              <a:pPr marL="285750" indent="-285750" algn="ctr">
                <a:buFont typeface="Arial" panose="020B0604020202020204" pitchFamily="34" charset="0"/>
                <a:buChar char="•"/>
              </a:pPr>
              <a:r>
                <a:rPr lang="en-GB" sz="1400" b="1" dirty="0">
                  <a:solidFill>
                    <a:srgbClr val="FF0000"/>
                  </a:solidFill>
                </a:rPr>
                <a:t>DIVERSITY</a:t>
              </a:r>
            </a:p>
          </p:txBody>
        </p:sp>
        <p:pic>
          <p:nvPicPr>
            <p:cNvPr id="6" name="Picture 5">
              <a:extLst>
                <a:ext uri="{FF2B5EF4-FFF2-40B4-BE49-F238E27FC236}">
                  <a16:creationId xmlns:a16="http://schemas.microsoft.com/office/drawing/2014/main" id="{BF1CE5A9-0CCF-2897-9468-13C5C73D30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503010"/>
              <a:ext cx="678778" cy="75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99089"/>
            <a:ext cx="6769100" cy="1143000"/>
          </a:xfrm>
        </p:spPr>
        <p:txBody>
          <a:bodyPr/>
          <a:lstStyle/>
          <a:p>
            <a:pPr algn="ctr" eaLnBrk="1" hangingPunct="1"/>
            <a:r>
              <a:rPr lang="en-GB" altLang="en-US" dirty="0"/>
              <a:t>Trips and Visitors</a:t>
            </a:r>
          </a:p>
        </p:txBody>
      </p:sp>
      <p:sp>
        <p:nvSpPr>
          <p:cNvPr id="9" name="Content Placeholder 2"/>
          <p:cNvSpPr>
            <a:spLocks noGrp="1"/>
          </p:cNvSpPr>
          <p:nvPr>
            <p:ph sz="quarter" idx="13"/>
          </p:nvPr>
        </p:nvSpPr>
        <p:spPr>
          <a:xfrm>
            <a:off x="179686" y="1412776"/>
            <a:ext cx="8640960" cy="4680520"/>
          </a:xfrm>
        </p:spPr>
        <p:txBody>
          <a:bodyPr>
            <a:normAutofit/>
          </a:bodyPr>
          <a:lstStyle/>
          <a:p>
            <a:pPr algn="ctr">
              <a:lnSpc>
                <a:spcPct val="90000"/>
              </a:lnSpc>
              <a:buNone/>
            </a:pPr>
            <a:r>
              <a:rPr lang="en-GB" altLang="en-US" sz="2400" dirty="0"/>
              <a:t>Trips are currently being planned in line with projects – there will be more information to follow on this. </a:t>
            </a:r>
          </a:p>
          <a:p>
            <a:pPr algn="ctr">
              <a:lnSpc>
                <a:spcPct val="90000"/>
              </a:lnSpc>
              <a:buNone/>
            </a:pPr>
            <a:endParaRPr lang="en-GB" altLang="en-US" sz="2400" b="1" u="sng" dirty="0"/>
          </a:p>
          <a:p>
            <a:pPr algn="ctr">
              <a:lnSpc>
                <a:spcPct val="90000"/>
              </a:lnSpc>
              <a:buNone/>
            </a:pPr>
            <a:r>
              <a:rPr lang="en-GB" altLang="en-US" sz="2400" b="1" u="sng" dirty="0"/>
              <a:t>Year 6 Residential</a:t>
            </a:r>
          </a:p>
          <a:p>
            <a:pPr algn="ctr">
              <a:lnSpc>
                <a:spcPct val="90000"/>
              </a:lnSpc>
              <a:buNone/>
            </a:pPr>
            <a:endParaRPr lang="en-GB" altLang="en-US" sz="2400" b="1" u="sng" dirty="0"/>
          </a:p>
          <a:p>
            <a:pPr>
              <a:lnSpc>
                <a:spcPct val="90000"/>
              </a:lnSpc>
              <a:buNone/>
            </a:pPr>
            <a:r>
              <a:rPr lang="en-GB" altLang="en-US" sz="2400" dirty="0"/>
              <a:t>Leavers’ week will be the week of the 30</a:t>
            </a:r>
            <a:r>
              <a:rPr lang="en-GB" altLang="en-US" sz="2400" baseline="30000" dirty="0"/>
              <a:t>th</a:t>
            </a:r>
            <a:r>
              <a:rPr lang="en-GB" altLang="en-US" sz="2400" dirty="0"/>
              <a:t> June</a:t>
            </a:r>
          </a:p>
          <a:p>
            <a:pPr>
              <a:lnSpc>
                <a:spcPct val="90000"/>
              </a:lnSpc>
              <a:buNone/>
            </a:pPr>
            <a:r>
              <a:rPr lang="en-GB" altLang="en-US" sz="2400" dirty="0"/>
              <a:t>From Wednesday – Friday, we will be staying at </a:t>
            </a:r>
            <a:r>
              <a:rPr lang="en-GB" altLang="en-US" sz="2400" dirty="0" err="1"/>
              <a:t>Brenscombe</a:t>
            </a:r>
            <a:r>
              <a:rPr lang="en-GB" altLang="en-US" sz="2400" dirty="0"/>
              <a:t> Outdoor Centre and Monday Tuesday taking part in a Cook Stars workshop and going to Go Ape at Alice Holt Country Park.</a:t>
            </a:r>
            <a:endParaRPr lang="en-GB" altLang="en-US" sz="2400" b="1" dirty="0"/>
          </a:p>
          <a:p>
            <a:pPr>
              <a:lnSpc>
                <a:spcPct val="90000"/>
              </a:lnSpc>
              <a:buNone/>
            </a:pPr>
            <a:endParaRPr lang="en-GB" altLang="en-US" sz="2400" b="1" dirty="0"/>
          </a:p>
          <a:p>
            <a:pPr>
              <a:lnSpc>
                <a:spcPct val="90000"/>
              </a:lnSpc>
              <a:buNone/>
            </a:pPr>
            <a:endParaRPr lang="en-GB" altLang="en-US" sz="2400" dirty="0"/>
          </a:p>
          <a:p>
            <a:endParaRPr lang="en-GB" dirty="0"/>
          </a:p>
        </p:txBody>
      </p:sp>
      <p:pic>
        <p:nvPicPr>
          <p:cNvPr id="6148" name="Picture 4"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4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lstStyle/>
          <a:p>
            <a:pPr algn="l"/>
            <a:r>
              <a:rPr lang="en-GB" dirty="0"/>
              <a:t>Assessment</a:t>
            </a:r>
          </a:p>
        </p:txBody>
      </p:sp>
      <p:sp>
        <p:nvSpPr>
          <p:cNvPr id="3" name="Content Placeholder 2"/>
          <p:cNvSpPr>
            <a:spLocks noGrp="1"/>
          </p:cNvSpPr>
          <p:nvPr>
            <p:ph sz="quarter" idx="13"/>
          </p:nvPr>
        </p:nvSpPr>
        <p:spPr>
          <a:xfrm>
            <a:off x="251520" y="1547664"/>
            <a:ext cx="8640960" cy="4896544"/>
          </a:xfrm>
        </p:spPr>
        <p:txBody>
          <a:bodyPr>
            <a:normAutofit fontScale="92500" lnSpcReduction="10000"/>
          </a:bodyPr>
          <a:lstStyle/>
          <a:p>
            <a:pPr>
              <a:lnSpc>
                <a:spcPct val="90000"/>
              </a:lnSpc>
              <a:buNone/>
            </a:pPr>
            <a:r>
              <a:rPr lang="en-GB" altLang="en-US" sz="2400" dirty="0"/>
              <a:t>An essential and integral part of the teaching and learning process</a:t>
            </a:r>
          </a:p>
          <a:p>
            <a:pPr>
              <a:lnSpc>
                <a:spcPct val="90000"/>
              </a:lnSpc>
              <a:buNone/>
            </a:pPr>
            <a:endParaRPr lang="en-GB" altLang="en-US" sz="2400" dirty="0"/>
          </a:p>
          <a:p>
            <a:pPr>
              <a:lnSpc>
                <a:spcPct val="90000"/>
              </a:lnSpc>
              <a:buNone/>
            </a:pPr>
            <a:r>
              <a:rPr lang="en-GB" altLang="en-US" sz="2400" u="sng" dirty="0"/>
              <a:t>Formative Assessment </a:t>
            </a:r>
          </a:p>
          <a:p>
            <a:pPr>
              <a:lnSpc>
                <a:spcPct val="90000"/>
              </a:lnSpc>
              <a:buNone/>
            </a:pPr>
            <a:r>
              <a:rPr lang="en-GB" altLang="en-US" sz="2400" dirty="0"/>
              <a:t>– continuous, ongoing assessment during classroom teaching and marking of daily learning</a:t>
            </a:r>
          </a:p>
          <a:p>
            <a:pPr>
              <a:lnSpc>
                <a:spcPct val="90000"/>
              </a:lnSpc>
              <a:buNone/>
            </a:pPr>
            <a:endParaRPr lang="en-GB" altLang="en-US" sz="2400" dirty="0"/>
          </a:p>
          <a:p>
            <a:pPr>
              <a:lnSpc>
                <a:spcPct val="90000"/>
              </a:lnSpc>
              <a:buNone/>
            </a:pPr>
            <a:r>
              <a:rPr lang="en-GB" altLang="en-US" sz="2400" u="sng" dirty="0"/>
              <a:t>Summative Assessment </a:t>
            </a:r>
          </a:p>
          <a:p>
            <a:pPr>
              <a:lnSpc>
                <a:spcPct val="90000"/>
              </a:lnSpc>
              <a:buNone/>
            </a:pPr>
            <a:r>
              <a:rPr lang="en-GB" altLang="en-US" sz="2400" dirty="0"/>
              <a:t>– assessment of individual learning – ‘tests’ (NFER / SATS). Beginning, middle and end of each year in maths and English. </a:t>
            </a:r>
          </a:p>
          <a:p>
            <a:pPr>
              <a:lnSpc>
                <a:spcPct val="90000"/>
              </a:lnSpc>
              <a:buNone/>
            </a:pPr>
            <a:r>
              <a:rPr lang="en-GB" altLang="en-US" sz="2400" dirty="0"/>
              <a:t>-  Part of normal learning journey and classroom practice.  A way for children and adults to find out next steps.</a:t>
            </a:r>
          </a:p>
          <a:p>
            <a:pPr>
              <a:lnSpc>
                <a:spcPct val="90000"/>
              </a:lnSpc>
              <a:buNone/>
            </a:pPr>
            <a:endParaRPr lang="en-GB" altLang="en-US" sz="2400" dirty="0"/>
          </a:p>
          <a:p>
            <a:pPr>
              <a:lnSpc>
                <a:spcPct val="90000"/>
              </a:lnSpc>
              <a:buNone/>
            </a:pPr>
            <a:r>
              <a:rPr lang="en-GB" altLang="en-US" sz="2400" u="sng" dirty="0"/>
              <a:t>Specific Learning Assessments </a:t>
            </a:r>
          </a:p>
          <a:p>
            <a:pPr>
              <a:lnSpc>
                <a:spcPct val="90000"/>
              </a:lnSpc>
              <a:buNone/>
            </a:pPr>
            <a:r>
              <a:rPr lang="en-GB" altLang="en-US" sz="2400" dirty="0"/>
              <a:t>– used to assess and plan for how to meet specific learning needs. </a:t>
            </a:r>
            <a:endParaRPr lang="en-GB" altLang="en-US" sz="2400" b="1" dirty="0"/>
          </a:p>
        </p:txBody>
      </p:sp>
    </p:spTree>
    <p:extLst>
      <p:ext uri="{BB962C8B-B14F-4D97-AF65-F5344CB8AC3E}">
        <p14:creationId xmlns:p14="http://schemas.microsoft.com/office/powerpoint/2010/main" val="349730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Homework</a:t>
            </a:r>
          </a:p>
        </p:txBody>
      </p:sp>
      <p:sp>
        <p:nvSpPr>
          <p:cNvPr id="12290" name="Rectangle 3"/>
          <p:cNvSpPr>
            <a:spLocks noGrp="1" noChangeArrowheads="1"/>
          </p:cNvSpPr>
          <p:nvPr>
            <p:ph sz="quarter" idx="13"/>
          </p:nvPr>
        </p:nvSpPr>
        <p:spPr>
          <a:xfrm>
            <a:off x="207632" y="1825308"/>
            <a:ext cx="8766175" cy="4104456"/>
          </a:xfrm>
        </p:spPr>
        <p:txBody>
          <a:bodyPr anchor="ctr" anchorCtr="0">
            <a:normAutofit/>
          </a:bodyPr>
          <a:lstStyle/>
          <a:p>
            <a:pPr lvl="0">
              <a:lnSpc>
                <a:spcPct val="150000"/>
              </a:lnSpc>
            </a:pPr>
            <a:r>
              <a:rPr lang="en-GB" altLang="en-US" sz="2600" dirty="0"/>
              <a:t>Reading journals – to record reading 5x each week.</a:t>
            </a:r>
          </a:p>
          <a:p>
            <a:pPr lvl="0">
              <a:lnSpc>
                <a:spcPct val="150000"/>
              </a:lnSpc>
            </a:pPr>
            <a:r>
              <a:rPr lang="en-GB" altLang="en-US" sz="2600" dirty="0"/>
              <a:t>Spellings – individual ‘focus 5’ fortnightly in communication book</a:t>
            </a:r>
          </a:p>
          <a:p>
            <a:pPr lvl="0">
              <a:lnSpc>
                <a:spcPct val="150000"/>
              </a:lnSpc>
            </a:pPr>
            <a:r>
              <a:rPr lang="en-GB" altLang="en-US" sz="2600" dirty="0"/>
              <a:t>Times tables –Daily practice (TTRS) to prepare for weekly challenge in school.</a:t>
            </a:r>
          </a:p>
          <a:p>
            <a:pPr lvl="0">
              <a:lnSpc>
                <a:spcPct val="150000"/>
              </a:lnSpc>
            </a:pPr>
            <a:r>
              <a:rPr lang="en-GB" altLang="en-US" sz="2600" dirty="0"/>
              <a:t>Home learning research or project work</a:t>
            </a: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sz="4400" dirty="0"/>
              <a:t>Spelling</a:t>
            </a:r>
            <a:endParaRPr lang="en-GB" altLang="en-US" dirty="0"/>
          </a:p>
        </p:txBody>
      </p:sp>
      <p:sp>
        <p:nvSpPr>
          <p:cNvPr id="12290" name="Rectangle 3"/>
          <p:cNvSpPr>
            <a:spLocks noGrp="1" noChangeArrowheads="1"/>
          </p:cNvSpPr>
          <p:nvPr>
            <p:ph sz="quarter" idx="13"/>
          </p:nvPr>
        </p:nvSpPr>
        <p:spPr>
          <a:xfrm>
            <a:off x="251520" y="1030293"/>
            <a:ext cx="8766175" cy="5550743"/>
          </a:xfrm>
        </p:spPr>
        <p:txBody>
          <a:bodyPr anchor="ctr" anchorCtr="0">
            <a:noAutofit/>
          </a:bodyPr>
          <a:lstStyle/>
          <a:p>
            <a:pPr marL="0" indent="0">
              <a:buNone/>
            </a:pPr>
            <a:r>
              <a:rPr lang="en-GB" altLang="en-US" sz="2000" dirty="0"/>
              <a:t>We use </a:t>
            </a:r>
            <a:r>
              <a:rPr lang="en-GB" altLang="en-US" sz="2000" b="1" i="1" dirty="0"/>
              <a:t>The Spelling Book </a:t>
            </a:r>
            <a:r>
              <a:rPr lang="en-GB" altLang="en-US" sz="2000" dirty="0"/>
              <a:t>to teach spelling at Sun Hill. </a:t>
            </a:r>
            <a:r>
              <a:rPr lang="en-GB" sz="2000" dirty="0"/>
              <a:t>The system is built on strong phonic foundations and includes a range of deep exploratory investigations, alongside short-burst ‘chunked’ revision activities.</a:t>
            </a:r>
          </a:p>
          <a:p>
            <a:pPr marL="0" indent="0">
              <a:buNone/>
            </a:pPr>
            <a:endParaRPr lang="en-GB" sz="2000" b="1" dirty="0"/>
          </a:p>
          <a:p>
            <a:pPr marL="0" indent="0">
              <a:buNone/>
            </a:pPr>
            <a:r>
              <a:rPr lang="en-GB" sz="2000" dirty="0"/>
              <a:t>The Spelling Book is not a scheme, it’s a way of teaching spelling that relies on teachers to bring the ‘wonder of words’ to life. </a:t>
            </a:r>
          </a:p>
          <a:p>
            <a:pPr marL="0" indent="0">
              <a:buNone/>
            </a:pPr>
            <a:endParaRPr lang="en-GB" sz="2000" b="1" dirty="0"/>
          </a:p>
          <a:p>
            <a:pPr marL="0" indent="0">
              <a:buNone/>
            </a:pPr>
            <a:r>
              <a:rPr lang="en-GB" sz="2000" b="1" dirty="0"/>
              <a:t>The Spelling Book aims to:</a:t>
            </a:r>
          </a:p>
          <a:p>
            <a:pPr marL="0" indent="0">
              <a:buNone/>
            </a:pPr>
            <a:endParaRPr lang="en-GB" sz="2000" b="1" dirty="0"/>
          </a:p>
          <a:p>
            <a:pPr marL="0" indent="0">
              <a:buNone/>
            </a:pPr>
            <a:r>
              <a:rPr lang="en-GB" sz="2000" dirty="0"/>
              <a:t>1) provide structure and support to teachers whilst allowing enough room for creativity, ensuring that all National Curriculum fundamentals are covered. </a:t>
            </a:r>
          </a:p>
          <a:p>
            <a:pPr marL="0" indent="0">
              <a:buNone/>
            </a:pPr>
            <a:r>
              <a:rPr lang="en-GB" sz="2000" dirty="0"/>
              <a:t>2) exceed all expectations around making the teaching of spelling effective, and ‘stick-able', for children.</a:t>
            </a:r>
          </a:p>
          <a:p>
            <a:pPr marL="0" indent="0">
              <a:buNone/>
            </a:pPr>
            <a:r>
              <a:rPr lang="en-GB" sz="2000" dirty="0"/>
              <a:t>3) ensure that all concepts, activities and tasks taught increase ‘</a:t>
            </a:r>
            <a:r>
              <a:rPr lang="en-GB" sz="2000" dirty="0" err="1"/>
              <a:t>stickability</a:t>
            </a:r>
            <a:r>
              <a:rPr lang="en-GB" sz="2000" dirty="0"/>
              <a:t>’ and retention of vocabulary. </a:t>
            </a:r>
            <a:endParaRPr lang="en-GB" altLang="en-US" sz="2000" dirty="0"/>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12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sz="4400" dirty="0"/>
              <a:t>Spelling</a:t>
            </a:r>
            <a:endParaRPr lang="en-GB" altLang="en-US" dirty="0"/>
          </a:p>
        </p:txBody>
      </p:sp>
      <p:sp>
        <p:nvSpPr>
          <p:cNvPr id="12290" name="Rectangle 3"/>
          <p:cNvSpPr>
            <a:spLocks noGrp="1" noChangeArrowheads="1"/>
          </p:cNvSpPr>
          <p:nvPr>
            <p:ph sz="quarter" idx="13"/>
          </p:nvPr>
        </p:nvSpPr>
        <p:spPr>
          <a:xfrm>
            <a:off x="269875" y="1359248"/>
            <a:ext cx="8766175" cy="5550743"/>
          </a:xfrm>
        </p:spPr>
        <p:txBody>
          <a:bodyPr anchor="t" anchorCtr="0">
            <a:noAutofit/>
          </a:bodyPr>
          <a:lstStyle/>
          <a:p>
            <a:pPr marL="0" indent="0">
              <a:buNone/>
            </a:pPr>
            <a:r>
              <a:rPr lang="en-GB" altLang="en-US" sz="1800" dirty="0"/>
              <a:t>In addition to being exposed to and exploring key vocabulary to enable children to cover the curriculum, the children will also have a </a:t>
            </a:r>
            <a:r>
              <a:rPr lang="en-GB" altLang="en-US" sz="1800" b="1" i="1" dirty="0"/>
              <a:t>Focus Five.  The children will write their Focus Five in their reading records, so you can see what they’re focusing on. </a:t>
            </a:r>
          </a:p>
          <a:p>
            <a:pPr marL="0" indent="0">
              <a:buNone/>
            </a:pPr>
            <a:endParaRPr lang="en-GB" altLang="en-US" sz="1800" b="1" i="1" dirty="0"/>
          </a:p>
          <a:p>
            <a:pPr marL="0" indent="0">
              <a:buNone/>
            </a:pPr>
            <a:r>
              <a:rPr lang="en-GB" altLang="en-US" sz="1800" dirty="0"/>
              <a:t>These will be five words that your child finds tricky. They will identify the tricky part and aim to spell the word correctly within their writing at school. Once achieved, they change it for another tricky spelling. </a:t>
            </a:r>
          </a:p>
          <a:p>
            <a:pPr marL="0" indent="0">
              <a:buNone/>
            </a:pPr>
            <a:endParaRPr lang="en-GB" altLang="en-US" sz="1800" b="1" i="1" dirty="0"/>
          </a:p>
          <a:p>
            <a:pPr marL="0" indent="0">
              <a:buNone/>
            </a:pPr>
            <a:r>
              <a:rPr lang="en-GB" altLang="en-US" sz="1800" b="1" i="1" dirty="0"/>
              <a:t>The children will not</a:t>
            </a:r>
          </a:p>
          <a:p>
            <a:pPr marL="0" indent="0">
              <a:buNone/>
            </a:pPr>
            <a:r>
              <a:rPr lang="en-GB" altLang="en-US" sz="1800" b="1" i="1" dirty="0"/>
              <a:t>be tested on their </a:t>
            </a:r>
          </a:p>
          <a:p>
            <a:pPr marL="0" indent="0">
              <a:buNone/>
            </a:pPr>
            <a:r>
              <a:rPr lang="en-GB" altLang="en-US" sz="1800" b="1" i="1" dirty="0"/>
              <a:t>Focus Five, but encouraged </a:t>
            </a:r>
          </a:p>
          <a:p>
            <a:pPr marL="0" indent="0">
              <a:buNone/>
            </a:pPr>
            <a:r>
              <a:rPr lang="en-GB" altLang="en-US" sz="1800" b="1" i="1" dirty="0"/>
              <a:t>to use the words correctly</a:t>
            </a:r>
          </a:p>
          <a:p>
            <a:pPr marL="0" indent="0">
              <a:buNone/>
            </a:pPr>
            <a:r>
              <a:rPr lang="en-GB" altLang="en-US" sz="1800" b="1" i="1" dirty="0"/>
              <a:t>within their writing.</a:t>
            </a:r>
          </a:p>
          <a:p>
            <a:pPr marL="0" indent="0">
              <a:buNone/>
            </a:pPr>
            <a:endParaRPr lang="en-GB" altLang="en-US" sz="1800" b="1" i="1" dirty="0">
              <a:latin typeface="Gill Sans MT" panose="020B0502020104020203" pitchFamily="34" charset="0"/>
            </a:endParaRP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18149" y="3284984"/>
            <a:ext cx="6150029" cy="3081227"/>
          </a:xfrm>
          <a:prstGeom prst="rect">
            <a:avLst/>
          </a:prstGeom>
        </p:spPr>
      </p:pic>
      <p:sp>
        <p:nvSpPr>
          <p:cNvPr id="3" name="Rectangle 2"/>
          <p:cNvSpPr/>
          <p:nvPr/>
        </p:nvSpPr>
        <p:spPr>
          <a:xfrm>
            <a:off x="6300192" y="3284984"/>
            <a:ext cx="3043696" cy="581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86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Reading Books</a:t>
            </a:r>
          </a:p>
        </p:txBody>
      </p:sp>
      <p:sp>
        <p:nvSpPr>
          <p:cNvPr id="10" name="Rectangle 3"/>
          <p:cNvSpPr>
            <a:spLocks noGrp="1" noChangeArrowheads="1"/>
          </p:cNvSpPr>
          <p:nvPr>
            <p:ph sz="quarter" idx="13"/>
          </p:nvPr>
        </p:nvSpPr>
        <p:spPr>
          <a:xfrm>
            <a:off x="251520" y="1621184"/>
            <a:ext cx="8766175" cy="4832151"/>
          </a:xfrm>
        </p:spPr>
        <p:txBody>
          <a:bodyPr anchor="ctr" anchorCtr="0">
            <a:normAutofit fontScale="40000" lnSpcReduction="20000"/>
          </a:bodyPr>
          <a:lstStyle/>
          <a:p>
            <a:pPr marL="45720" lvl="0" indent="0">
              <a:buClr>
                <a:srgbClr val="F14124">
                  <a:lumMod val="75000"/>
                </a:srgbClr>
              </a:buClr>
              <a:buNone/>
            </a:pPr>
            <a:r>
              <a:rPr lang="en-GB" altLang="en-US" sz="5100" b="1" dirty="0">
                <a:latin typeface="+mj-lt"/>
              </a:rPr>
              <a:t>Reading Books</a:t>
            </a:r>
          </a:p>
          <a:p>
            <a:pPr>
              <a:buClr>
                <a:srgbClr val="F14124">
                  <a:lumMod val="75000"/>
                </a:srgbClr>
              </a:buClr>
              <a:buFont typeface="Wingdings" panose="05000000000000000000" pitchFamily="2" charset="2"/>
              <a:buChar char="v"/>
            </a:pPr>
            <a:r>
              <a:rPr lang="en-GB" altLang="en-US" sz="5100" dirty="0">
                <a:latin typeface="+mj-lt"/>
              </a:rPr>
              <a:t>‘Learn to Read’ and ‘Love to Read’ Books</a:t>
            </a:r>
          </a:p>
          <a:p>
            <a:pPr>
              <a:buClr>
                <a:srgbClr val="F14124">
                  <a:lumMod val="75000"/>
                </a:srgbClr>
              </a:buClr>
              <a:buFont typeface="Wingdings" panose="05000000000000000000" pitchFamily="2" charset="2"/>
              <a:buChar char="v"/>
            </a:pPr>
            <a:r>
              <a:rPr lang="en-GB" altLang="en-US" sz="5100" dirty="0">
                <a:latin typeface="+mj-lt"/>
              </a:rPr>
              <a:t>Bug Club book at child’s reading level – books and quizzes available on line</a:t>
            </a:r>
          </a:p>
          <a:p>
            <a:pPr>
              <a:buClr>
                <a:srgbClr val="F14124">
                  <a:lumMod val="75000"/>
                </a:srgbClr>
              </a:buClr>
              <a:buFont typeface="Wingdings" panose="05000000000000000000" pitchFamily="2" charset="2"/>
              <a:buChar char="v"/>
            </a:pPr>
            <a:r>
              <a:rPr lang="en-GB" altLang="en-US" sz="5100" dirty="0">
                <a:latin typeface="+mj-lt"/>
              </a:rPr>
              <a:t>Children are welcome to bring in age-appropriate books for independent reading</a:t>
            </a:r>
          </a:p>
          <a:p>
            <a:pPr>
              <a:buClr>
                <a:srgbClr val="F14124">
                  <a:lumMod val="75000"/>
                </a:srgbClr>
              </a:buClr>
              <a:buFont typeface="Wingdings" panose="05000000000000000000" pitchFamily="2" charset="2"/>
              <a:buChar char="v"/>
            </a:pPr>
            <a:r>
              <a:rPr lang="en-GB" altLang="en-US" sz="5100" dirty="0">
                <a:latin typeface="+mj-lt"/>
              </a:rPr>
              <a:t>Book shelf in class to borrow from</a:t>
            </a:r>
          </a:p>
          <a:p>
            <a:pPr>
              <a:buClr>
                <a:srgbClr val="F14124">
                  <a:lumMod val="75000"/>
                </a:srgbClr>
              </a:buClr>
              <a:buFont typeface="Wingdings" panose="05000000000000000000" pitchFamily="2" charset="2"/>
              <a:buChar char="v"/>
            </a:pPr>
            <a:r>
              <a:rPr lang="en-GB" altLang="en-US" sz="5100" dirty="0">
                <a:latin typeface="+mj-lt"/>
              </a:rPr>
              <a:t>‘Learn to Read’ books sent home for practise.  To be returned please.</a:t>
            </a:r>
          </a:p>
          <a:p>
            <a:pPr marL="45720" indent="0">
              <a:buClr>
                <a:srgbClr val="F14124">
                  <a:lumMod val="75000"/>
                </a:srgbClr>
              </a:buClr>
              <a:buNone/>
            </a:pPr>
            <a:endParaRPr lang="en-GB" altLang="en-US" sz="2600" dirty="0">
              <a:latin typeface="+mj-lt"/>
            </a:endParaRPr>
          </a:p>
          <a:p>
            <a:pPr marL="45720" indent="0">
              <a:buClr>
                <a:srgbClr val="F14124">
                  <a:lumMod val="75000"/>
                </a:srgbClr>
              </a:buClr>
              <a:buNone/>
            </a:pPr>
            <a:r>
              <a:rPr lang="en-GB" altLang="en-US" sz="5100" b="1" dirty="0">
                <a:latin typeface="+mj-lt"/>
              </a:rPr>
              <a:t>Library</a:t>
            </a:r>
          </a:p>
          <a:p>
            <a:pPr>
              <a:buClr>
                <a:srgbClr val="F14124">
                  <a:lumMod val="75000"/>
                </a:srgbClr>
              </a:buClr>
              <a:buFont typeface="Wingdings" panose="05000000000000000000" pitchFamily="2" charset="2"/>
              <a:buChar char="v"/>
            </a:pPr>
            <a:endParaRPr lang="en-GB" altLang="en-US" sz="2600" dirty="0">
              <a:latin typeface="+mj-lt"/>
            </a:endParaRPr>
          </a:p>
          <a:p>
            <a:pPr>
              <a:buClr>
                <a:srgbClr val="F14124">
                  <a:lumMod val="75000"/>
                </a:srgbClr>
              </a:buClr>
              <a:buFont typeface="Wingdings" panose="05000000000000000000" pitchFamily="2" charset="2"/>
              <a:buChar char="v"/>
            </a:pPr>
            <a:r>
              <a:rPr lang="en-GB" altLang="en-US" sz="5100" dirty="0">
                <a:latin typeface="+mj-lt"/>
              </a:rPr>
              <a:t>Class visits to the Library every other week when it is open</a:t>
            </a:r>
          </a:p>
          <a:p>
            <a:pPr>
              <a:buClr>
                <a:srgbClr val="F14124">
                  <a:lumMod val="75000"/>
                </a:srgbClr>
              </a:buClr>
              <a:buFont typeface="Wingdings" panose="05000000000000000000" pitchFamily="2" charset="2"/>
              <a:buChar char="v"/>
            </a:pPr>
            <a:r>
              <a:rPr lang="en-GB" altLang="en-US" sz="5100" dirty="0">
                <a:latin typeface="+mj-lt"/>
              </a:rPr>
              <a:t>Children can have two books from the library</a:t>
            </a:r>
          </a:p>
          <a:p>
            <a:pPr>
              <a:buClr>
                <a:srgbClr val="F14124">
                  <a:lumMod val="75000"/>
                </a:srgbClr>
              </a:buClr>
              <a:buFont typeface="Wingdings" panose="05000000000000000000" pitchFamily="2" charset="2"/>
              <a:buChar char="v"/>
            </a:pPr>
            <a:r>
              <a:rPr lang="en-GB" altLang="en-US" sz="5100" dirty="0">
                <a:latin typeface="+mj-lt"/>
              </a:rPr>
              <a:t>These could be reading age books or books they would like to take home and share with people at home</a:t>
            </a:r>
          </a:p>
          <a:p>
            <a:pPr>
              <a:buClr>
                <a:srgbClr val="F14124">
                  <a:lumMod val="75000"/>
                </a:srgbClr>
              </a:buClr>
              <a:buFont typeface="Wingdings" panose="05000000000000000000" pitchFamily="2" charset="2"/>
              <a:buChar char="v"/>
            </a:pPr>
            <a:r>
              <a:rPr lang="en-GB" altLang="en-US" sz="5100" dirty="0">
                <a:latin typeface="+mj-lt"/>
              </a:rPr>
              <a:t>The children will all have a username and password for the ‘SORA’ system.  This is an online library linked to Hampshire School Library Service. They can borrow a full range  of reading material including books and magazines. </a:t>
            </a:r>
          </a:p>
          <a:p>
            <a:pPr marL="45720" lvl="0" indent="0">
              <a:buClr>
                <a:srgbClr val="F14124">
                  <a:lumMod val="75000"/>
                </a:srgbClr>
              </a:buClr>
              <a:buNone/>
            </a:pPr>
            <a:endParaRPr lang="en-GB" altLang="en-US" sz="2400" dirty="0">
              <a:latin typeface="+mj-lt"/>
            </a:endParaRPr>
          </a:p>
        </p:txBody>
      </p:sp>
      <p:pic>
        <p:nvPicPr>
          <p:cNvPr id="12291" name="Picture 4"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School Uniform and Equipment</a:t>
            </a:r>
          </a:p>
        </p:txBody>
      </p:sp>
      <p:sp>
        <p:nvSpPr>
          <p:cNvPr id="10" name="Rectangle 3"/>
          <p:cNvSpPr>
            <a:spLocks noGrp="1" noChangeArrowheads="1"/>
          </p:cNvSpPr>
          <p:nvPr>
            <p:ph sz="quarter" idx="13"/>
          </p:nvPr>
        </p:nvSpPr>
        <p:spPr>
          <a:xfrm>
            <a:off x="179388" y="1487488"/>
            <a:ext cx="8766175" cy="4373363"/>
          </a:xfrm>
        </p:spPr>
        <p:txBody>
          <a:bodyPr anchor="ctr" anchorCtr="0">
            <a:normAutofit/>
          </a:bodyPr>
          <a:lstStyle/>
          <a:p>
            <a:pPr lvl="0">
              <a:buClr>
                <a:srgbClr val="F14124">
                  <a:lumMod val="75000"/>
                </a:srgbClr>
              </a:buClr>
            </a:pPr>
            <a:r>
              <a:rPr lang="en-GB" altLang="en-US" sz="2600" dirty="0"/>
              <a:t>ALL named </a:t>
            </a:r>
          </a:p>
          <a:p>
            <a:pPr lvl="0">
              <a:buClr>
                <a:srgbClr val="F14124">
                  <a:lumMod val="75000"/>
                </a:srgbClr>
              </a:buClr>
            </a:pPr>
            <a:r>
              <a:rPr lang="en-GB" altLang="en-US" sz="2600" dirty="0"/>
              <a:t>Long hair to be tied up – boys and girls</a:t>
            </a:r>
          </a:p>
          <a:p>
            <a:pPr lvl="0">
              <a:buClr>
                <a:srgbClr val="F14124">
                  <a:lumMod val="75000"/>
                </a:srgbClr>
              </a:buClr>
            </a:pPr>
            <a:r>
              <a:rPr lang="en-GB" altLang="en-US" sz="2600" dirty="0"/>
              <a:t>NO nail varnish, coloured hair dye or make-up</a:t>
            </a:r>
          </a:p>
          <a:p>
            <a:pPr lvl="0">
              <a:buClr>
                <a:srgbClr val="F14124">
                  <a:lumMod val="75000"/>
                </a:srgbClr>
              </a:buClr>
            </a:pPr>
            <a:r>
              <a:rPr lang="en-GB" altLang="en-US" sz="2600" dirty="0"/>
              <a:t>Single stud earrings which can be removed or covered for PE. Please provide surgical tape to cover earrings</a:t>
            </a:r>
          </a:p>
          <a:p>
            <a:pPr lvl="0">
              <a:buClr>
                <a:srgbClr val="F14124">
                  <a:lumMod val="75000"/>
                </a:srgbClr>
              </a:buClr>
            </a:pPr>
            <a:r>
              <a:rPr lang="en-GB" altLang="en-US" sz="2600" dirty="0"/>
              <a:t>A coat in school if any chance of rain</a:t>
            </a:r>
          </a:p>
          <a:p>
            <a:pPr lvl="0">
              <a:buClr>
                <a:srgbClr val="F14124">
                  <a:lumMod val="75000"/>
                </a:srgbClr>
              </a:buClr>
            </a:pPr>
            <a:r>
              <a:rPr lang="en-GB" altLang="en-US" sz="2600" dirty="0"/>
              <a:t>A hat and sun cream </a:t>
            </a:r>
          </a:p>
          <a:p>
            <a:pPr lvl="0">
              <a:buClr>
                <a:srgbClr val="F14124">
                  <a:lumMod val="75000"/>
                </a:srgbClr>
              </a:buClr>
            </a:pPr>
            <a:r>
              <a:rPr lang="en-GB" altLang="en-US" sz="2600" dirty="0"/>
              <a:t>Any mobile phones or smart watches handed-in during the school day</a:t>
            </a:r>
          </a:p>
        </p:txBody>
      </p:sp>
      <p:pic>
        <p:nvPicPr>
          <p:cNvPr id="12291"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1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187450" y="115888"/>
            <a:ext cx="6769100" cy="1143000"/>
          </a:xfrm>
        </p:spPr>
        <p:txBody>
          <a:bodyPr/>
          <a:lstStyle/>
          <a:p>
            <a:pPr algn="ctr"/>
            <a:r>
              <a:rPr lang="en-GB" altLang="en-US" dirty="0"/>
              <a:t>The Year 6 Team!</a:t>
            </a:r>
          </a:p>
        </p:txBody>
      </p:sp>
      <p:graphicFrame>
        <p:nvGraphicFramePr>
          <p:cNvPr id="2" name="Content Placeholder 1"/>
          <p:cNvGraphicFramePr>
            <a:graphicFrameLocks noGrp="1"/>
          </p:cNvGraphicFramePr>
          <p:nvPr>
            <p:ph sz="quarter" idx="13"/>
          </p:nvPr>
        </p:nvGraphicFramePr>
        <p:xfrm>
          <a:off x="179386" y="1210209"/>
          <a:ext cx="8785227" cy="5387144"/>
        </p:xfrm>
        <a:graphic>
          <a:graphicData uri="http://schemas.openxmlformats.org/drawingml/2006/table">
            <a:tbl>
              <a:tblPr firstRow="1" bandRow="1">
                <a:tableStyleId>{5C22544A-7EE6-4342-B048-85BDC9FD1C3A}</a:tableStyleId>
              </a:tblPr>
              <a:tblGrid>
                <a:gridCol w="2448398">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2376389">
                  <a:extLst>
                    <a:ext uri="{9D8B030D-6E8A-4147-A177-3AD203B41FA5}">
                      <a16:colId xmlns:a16="http://schemas.microsoft.com/office/drawing/2014/main" val="520035689"/>
                    </a:ext>
                  </a:extLst>
                </a:gridCol>
              </a:tblGrid>
              <a:tr h="780778">
                <a:tc>
                  <a:txBody>
                    <a:bodyPr/>
                    <a:lstStyle/>
                    <a:p>
                      <a:pPr algn="ctr"/>
                      <a:r>
                        <a:rPr lang="en-GB" sz="4400" dirty="0"/>
                        <a:t>Herons</a:t>
                      </a:r>
                    </a:p>
                  </a:txBody>
                  <a:tcPr/>
                </a:tc>
                <a:tc>
                  <a:txBody>
                    <a:bodyPr/>
                    <a:lstStyle/>
                    <a:p>
                      <a:pPr algn="ctr"/>
                      <a:r>
                        <a:rPr lang="en-GB" sz="4400" dirty="0"/>
                        <a:t>Swan</a:t>
                      </a:r>
                      <a:r>
                        <a:rPr lang="en-GB" sz="4400" baseline="0" dirty="0"/>
                        <a:t>s</a:t>
                      </a:r>
                      <a:endParaRPr lang="en-GB" sz="4400" dirty="0"/>
                    </a:p>
                  </a:txBody>
                  <a:tcPr/>
                </a:tc>
                <a:tc>
                  <a:txBody>
                    <a:bodyPr/>
                    <a:lstStyle/>
                    <a:p>
                      <a:pPr algn="ctr"/>
                      <a:r>
                        <a:rPr lang="en-GB" sz="4400" dirty="0"/>
                        <a:t>Cranes</a:t>
                      </a:r>
                    </a:p>
                  </a:txBody>
                  <a:tcPr/>
                </a:tc>
                <a:extLst>
                  <a:ext uri="{0D108BD9-81ED-4DB2-BD59-A6C34878D82A}">
                    <a16:rowId xmlns:a16="http://schemas.microsoft.com/office/drawing/2014/main" val="10000"/>
                  </a:ext>
                </a:extLst>
              </a:tr>
              <a:tr h="26700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t>Mrs Parker</a:t>
                      </a:r>
                    </a:p>
                  </a:txBody>
                  <a:tcPr/>
                </a:tc>
                <a:tc>
                  <a:txBody>
                    <a:bodyPr/>
                    <a:lstStyle/>
                    <a:p>
                      <a:pPr algn="ctr"/>
                      <a:r>
                        <a:rPr lang="en-GB" sz="2400" dirty="0"/>
                        <a:t>Mrs</a:t>
                      </a:r>
                      <a:r>
                        <a:rPr lang="en-GB" sz="2400" baseline="0" dirty="0"/>
                        <a:t> Ahmed &amp; Mrs Thompson</a:t>
                      </a:r>
                    </a:p>
                    <a:p>
                      <a:endParaRPr lang="en-GB" sz="2000" dirty="0"/>
                    </a:p>
                  </a:txBody>
                  <a:tcPr/>
                </a:tc>
                <a:tc>
                  <a:txBody>
                    <a:bodyPr/>
                    <a:lstStyle/>
                    <a:p>
                      <a:pPr algn="ctr"/>
                      <a:r>
                        <a:rPr lang="en-GB" sz="2400" dirty="0"/>
                        <a:t>Ms Rhys-Jones</a:t>
                      </a:r>
                    </a:p>
                  </a:txBody>
                  <a:tcPr/>
                </a:tc>
                <a:extLst>
                  <a:ext uri="{0D108BD9-81ED-4DB2-BD59-A6C34878D82A}">
                    <a16:rowId xmlns:a16="http://schemas.microsoft.com/office/drawing/2014/main" val="10001"/>
                  </a:ext>
                </a:extLst>
              </a:tr>
              <a:tr h="530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extLst>
                  <a:ext uri="{0D108BD9-81ED-4DB2-BD59-A6C34878D82A}">
                    <a16:rowId xmlns:a16="http://schemas.microsoft.com/office/drawing/2014/main" val="10002"/>
                  </a:ext>
                </a:extLst>
              </a:tr>
              <a:tr h="1405400">
                <a:tc gridSpan="3">
                  <a:txBody>
                    <a:bodyPr/>
                    <a:lstStyle/>
                    <a:p>
                      <a:pPr algn="ctr"/>
                      <a:r>
                        <a:rPr lang="en-GB" sz="2800" dirty="0"/>
                        <a:t>LSAs</a:t>
                      </a:r>
                    </a:p>
                    <a:p>
                      <a:pPr algn="ctr"/>
                      <a:r>
                        <a:rPr lang="en-GB" sz="2800" dirty="0"/>
                        <a:t>Mrs Townson, Mrs Cheyney, Miss Wilkinson</a:t>
                      </a:r>
                      <a:r>
                        <a:rPr lang="en-GB" sz="2800" baseline="0" dirty="0"/>
                        <a:t>, </a:t>
                      </a:r>
                    </a:p>
                    <a:p>
                      <a:pPr algn="ctr"/>
                      <a:r>
                        <a:rPr lang="en-GB" sz="2800" baseline="0" dirty="0"/>
                        <a:t>Mrs Loveridge, Mrs Wilson</a:t>
                      </a:r>
                      <a:endParaRPr lang="en-GB" sz="2800" dirty="0"/>
                    </a:p>
                  </a:txBody>
                  <a:tcPr/>
                </a:tc>
                <a:tc hMerge="1">
                  <a:txBody>
                    <a:bodyPr/>
                    <a:lstStyle/>
                    <a:p>
                      <a:endParaRPr lang="en-GB" dirty="0"/>
                    </a:p>
                  </a:txBody>
                  <a:tcPr/>
                </a:tc>
                <a:tc hMerge="1">
                  <a:txBody>
                    <a:bodyPr/>
                    <a:lstStyle/>
                    <a:p>
                      <a:pPr algn="ctr"/>
                      <a:endParaRPr lang="en-GB" sz="2800" dirty="0"/>
                    </a:p>
                  </a:txBody>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2492896"/>
            <a:ext cx="1603197" cy="2004091"/>
          </a:xfrm>
          <a:prstGeom prst="rect">
            <a:avLst/>
          </a:prstGeom>
        </p:spPr>
      </p:pic>
      <p:pic>
        <p:nvPicPr>
          <p:cNvPr id="5" name="Picture 4" descr="A person with blonde hair wearing a striped shirt&#10;&#10;Description automatically generated">
            <a:extLst>
              <a:ext uri="{FF2B5EF4-FFF2-40B4-BE49-F238E27FC236}">
                <a16:creationId xmlns:a16="http://schemas.microsoft.com/office/drawing/2014/main" id="{5436DF19-E580-7961-70C4-F1F3356EF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3657" y="2492896"/>
            <a:ext cx="1590786" cy="1988690"/>
          </a:xfrm>
          <a:prstGeom prst="rect">
            <a:avLst/>
          </a:prstGeom>
        </p:spPr>
      </p:pic>
      <p:pic>
        <p:nvPicPr>
          <p:cNvPr id="9" name="Picture 8" descr="A person in a blue shirt&#10;&#10;Description automatically generated">
            <a:extLst>
              <a:ext uri="{FF2B5EF4-FFF2-40B4-BE49-F238E27FC236}">
                <a16:creationId xmlns:a16="http://schemas.microsoft.com/office/drawing/2014/main" id="{2DE3CF21-410A-2E8E-CD2D-CDD5966587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1251" y="2492897"/>
            <a:ext cx="1590801" cy="1988689"/>
          </a:xfrm>
          <a:prstGeom prst="rect">
            <a:avLst/>
          </a:prstGeom>
        </p:spPr>
      </p:pic>
      <p:pic>
        <p:nvPicPr>
          <p:cNvPr id="11" name="Picture 10" descr="A person smiling at the camera&#10;&#10;Description automatically generated">
            <a:extLst>
              <a:ext uri="{FF2B5EF4-FFF2-40B4-BE49-F238E27FC236}">
                <a16:creationId xmlns:a16="http://schemas.microsoft.com/office/drawing/2014/main" id="{167EC8C1-7A0D-2B22-5608-7F86B93659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158" y="2503032"/>
            <a:ext cx="1590786" cy="19884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51520" y="1135063"/>
            <a:ext cx="8640960" cy="5462289"/>
          </a:xfrm>
          <a:prstGeom prst="rect">
            <a:avLst/>
          </a:prstGeom>
        </p:spPr>
        <p:txBody>
          <a:bodyPr vert="horz" lIns="91440" tIns="45720" rIns="91440" bIns="45720" rtlCol="0" anchor="ctr" anchorCtr="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fontAlgn="auto"/>
            <a:endParaRPr lang="en-GB" altLang="en-US" sz="2400" dirty="0">
              <a:latin typeface="+mj-lt"/>
            </a:endParaRPr>
          </a:p>
        </p:txBody>
      </p:sp>
      <p:sp>
        <p:nvSpPr>
          <p:cNvPr id="12292" name="Rectangle 2"/>
          <p:cNvSpPr>
            <a:spLocks noGrp="1" noChangeArrowheads="1"/>
          </p:cNvSpPr>
          <p:nvPr>
            <p:ph type="title"/>
          </p:nvPr>
        </p:nvSpPr>
        <p:spPr>
          <a:xfrm>
            <a:off x="1187450" y="125760"/>
            <a:ext cx="6769100" cy="1143000"/>
          </a:xfrm>
        </p:spPr>
        <p:txBody>
          <a:bodyPr/>
          <a:lstStyle/>
          <a:p>
            <a:pPr algn="ctr" eaLnBrk="1" hangingPunct="1"/>
            <a:r>
              <a:rPr lang="en-GB" altLang="en-US" dirty="0"/>
              <a:t>School Uniform and Equipment</a:t>
            </a:r>
          </a:p>
        </p:txBody>
      </p:sp>
      <p:sp>
        <p:nvSpPr>
          <p:cNvPr id="10" name="Rectangle 3"/>
          <p:cNvSpPr>
            <a:spLocks noGrp="1" noChangeArrowheads="1"/>
          </p:cNvSpPr>
          <p:nvPr>
            <p:ph sz="quarter" idx="13"/>
          </p:nvPr>
        </p:nvSpPr>
        <p:spPr>
          <a:xfrm>
            <a:off x="206919" y="1487488"/>
            <a:ext cx="8766175" cy="5336343"/>
          </a:xfrm>
        </p:spPr>
        <p:txBody>
          <a:bodyPr anchor="ctr" anchorCtr="0">
            <a:normAutofit/>
          </a:bodyPr>
          <a:lstStyle/>
          <a:p>
            <a:pPr lvl="0"/>
            <a:r>
              <a:rPr lang="en-GB" altLang="en-US" sz="2600" dirty="0"/>
              <a:t>As per on the website: </a:t>
            </a:r>
            <a:r>
              <a:rPr lang="en-GB" altLang="en-US" sz="2600" dirty="0">
                <a:hlinkClick r:id="rId3"/>
              </a:rPr>
              <a:t>https://www.sunhilljs.net/uniform</a:t>
            </a:r>
            <a:endParaRPr lang="en-GB" altLang="en-US" sz="2600" dirty="0"/>
          </a:p>
          <a:p>
            <a:pPr marL="0" lvl="0" indent="0">
              <a:buNone/>
            </a:pPr>
            <a:endParaRPr lang="en-GB" altLang="en-US" sz="2600" dirty="0"/>
          </a:p>
          <a:p>
            <a:pPr lvl="0"/>
            <a:r>
              <a:rPr lang="en-GB" altLang="en-US" sz="2600" dirty="0"/>
              <a:t>Any problems with uniform let us know; for example temporarily misplaced items or sensory needs. </a:t>
            </a:r>
          </a:p>
          <a:p>
            <a:pPr lvl="0"/>
            <a:endParaRPr lang="en-GB" altLang="en-US" sz="2600" dirty="0"/>
          </a:p>
          <a:p>
            <a:pPr lvl="0"/>
            <a:r>
              <a:rPr lang="en-GB" altLang="en-US" sz="2600" dirty="0"/>
              <a:t>Second hand uniform available in the front lobby</a:t>
            </a:r>
          </a:p>
          <a:p>
            <a:pPr marL="0" lvl="0" indent="0">
              <a:buClr>
                <a:srgbClr val="F14124">
                  <a:lumMod val="75000"/>
                </a:srgbClr>
              </a:buClr>
              <a:buNone/>
            </a:pPr>
            <a:endParaRPr lang="en-GB" altLang="en-US" sz="2600" dirty="0"/>
          </a:p>
        </p:txBody>
      </p:sp>
      <p:pic>
        <p:nvPicPr>
          <p:cNvPr id="12291" name="Picture 4"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School%20Crest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chool%20Cres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hool%20Cres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0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449" y="125760"/>
            <a:ext cx="6769101" cy="1143000"/>
          </a:xfrm>
        </p:spPr>
        <p:txBody>
          <a:bodyPr/>
          <a:lstStyle/>
          <a:p>
            <a:pPr algn="ctr" eaLnBrk="1" hangingPunct="1"/>
            <a:r>
              <a:rPr lang="en-GB" altLang="en-US" dirty="0"/>
              <a:t>Reporting</a:t>
            </a:r>
          </a:p>
        </p:txBody>
      </p:sp>
      <p:sp>
        <p:nvSpPr>
          <p:cNvPr id="13315" name="Rectangle 3"/>
          <p:cNvSpPr>
            <a:spLocks noGrp="1" noChangeArrowheads="1"/>
          </p:cNvSpPr>
          <p:nvPr>
            <p:ph sz="quarter" idx="13"/>
          </p:nvPr>
        </p:nvSpPr>
        <p:spPr>
          <a:xfrm>
            <a:off x="323528" y="1700808"/>
            <a:ext cx="8256736" cy="4464843"/>
          </a:xfrm>
        </p:spPr>
        <p:txBody>
          <a:bodyPr anchor="ctr" anchorCtr="0">
            <a:normAutofit/>
          </a:bodyPr>
          <a:lstStyle/>
          <a:p>
            <a:pPr eaLnBrk="1" hangingPunct="1">
              <a:defRPr/>
            </a:pPr>
            <a:r>
              <a:rPr lang="en-GB" altLang="en-US" sz="2600" dirty="0">
                <a:latin typeface="+mj-lt"/>
              </a:rPr>
              <a:t>Parents’ Evenings in Autumn and Spring (November, February)</a:t>
            </a:r>
          </a:p>
          <a:p>
            <a:pPr eaLnBrk="1" hangingPunct="1">
              <a:defRPr/>
            </a:pPr>
            <a:endParaRPr lang="en-GB" altLang="en-US" sz="2600" dirty="0">
              <a:latin typeface="+mj-lt"/>
            </a:endParaRPr>
          </a:p>
          <a:p>
            <a:pPr eaLnBrk="1" hangingPunct="1">
              <a:defRPr/>
            </a:pPr>
            <a:r>
              <a:rPr lang="en-GB" altLang="en-US" sz="2600" dirty="0">
                <a:latin typeface="+mj-lt"/>
              </a:rPr>
              <a:t>SEND parents’ evenings week before</a:t>
            </a:r>
          </a:p>
          <a:p>
            <a:pPr eaLnBrk="1" hangingPunct="1">
              <a:defRPr/>
            </a:pPr>
            <a:endParaRPr lang="en-GB" altLang="en-US" sz="2600" dirty="0">
              <a:latin typeface="+mj-lt"/>
            </a:endParaRPr>
          </a:p>
          <a:p>
            <a:pPr eaLnBrk="1" hangingPunct="1">
              <a:defRPr/>
            </a:pPr>
            <a:r>
              <a:rPr lang="en-GB" altLang="en-US" sz="2600" dirty="0">
                <a:latin typeface="+mj-lt"/>
              </a:rPr>
              <a:t>A full written report in the Summer Term with an opportunity for a follow up meeting and ‘book look’ if required.</a:t>
            </a:r>
          </a:p>
          <a:p>
            <a:pPr eaLnBrk="1" hangingPunct="1">
              <a:defRPr/>
            </a:pPr>
            <a:endParaRPr lang="en-GB" altLang="en-US" sz="2600" dirty="0">
              <a:latin typeface="+mj-lt"/>
            </a:endParaRPr>
          </a:p>
          <a:p>
            <a:pPr lvl="2" eaLnBrk="1" hangingPunct="1">
              <a:defRPr/>
            </a:pPr>
            <a:endParaRPr lang="en-GB" altLang="en-US" sz="2400" dirty="0">
              <a:latin typeface="+mj-lt"/>
            </a:endParaRPr>
          </a:p>
        </p:txBody>
      </p:sp>
      <p:pic>
        <p:nvPicPr>
          <p:cNvPr id="15364"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187449" y="125760"/>
            <a:ext cx="6769101" cy="1143000"/>
          </a:xfrm>
        </p:spPr>
        <p:txBody>
          <a:bodyPr/>
          <a:lstStyle/>
          <a:p>
            <a:pPr algn="ctr" eaLnBrk="1" hangingPunct="1"/>
            <a:r>
              <a:rPr lang="en-GB" altLang="en-US" dirty="0"/>
              <a:t>Helping in School</a:t>
            </a:r>
          </a:p>
        </p:txBody>
      </p:sp>
      <p:sp>
        <p:nvSpPr>
          <p:cNvPr id="13315" name="Rectangle 3"/>
          <p:cNvSpPr>
            <a:spLocks noGrp="1" noChangeArrowheads="1"/>
          </p:cNvSpPr>
          <p:nvPr>
            <p:ph sz="quarter" idx="13"/>
          </p:nvPr>
        </p:nvSpPr>
        <p:spPr>
          <a:xfrm>
            <a:off x="323528" y="1700808"/>
            <a:ext cx="8256736" cy="4464843"/>
          </a:xfrm>
        </p:spPr>
        <p:txBody>
          <a:bodyPr anchor="ctr" anchorCtr="0">
            <a:normAutofit/>
          </a:bodyPr>
          <a:lstStyle/>
          <a:p>
            <a:pPr eaLnBrk="1" hangingPunct="1">
              <a:defRPr/>
            </a:pPr>
            <a:r>
              <a:rPr lang="en-GB" altLang="en-US" sz="2600" dirty="0">
                <a:latin typeface="+mj-lt"/>
              </a:rPr>
              <a:t>Listening to readers, playing maths games, helping in the library</a:t>
            </a:r>
          </a:p>
          <a:p>
            <a:pPr marL="0" indent="0" eaLnBrk="1" hangingPunct="1">
              <a:buNone/>
              <a:defRPr/>
            </a:pPr>
            <a:endParaRPr lang="en-GB" altLang="en-US" sz="2600" dirty="0">
              <a:latin typeface="+mj-lt"/>
            </a:endParaRPr>
          </a:p>
          <a:p>
            <a:pPr eaLnBrk="1" hangingPunct="1">
              <a:defRPr/>
            </a:pPr>
            <a:r>
              <a:rPr lang="en-GB" altLang="en-US" sz="2600" dirty="0">
                <a:latin typeface="+mj-lt"/>
              </a:rPr>
              <a:t>Helping on school trips</a:t>
            </a:r>
          </a:p>
          <a:p>
            <a:pPr marL="0" indent="0" eaLnBrk="1" hangingPunct="1">
              <a:buNone/>
              <a:defRPr/>
            </a:pPr>
            <a:endParaRPr lang="en-GB" altLang="en-US" sz="2600" dirty="0">
              <a:latin typeface="+mj-lt"/>
            </a:endParaRPr>
          </a:p>
          <a:p>
            <a:pPr eaLnBrk="1" hangingPunct="1">
              <a:defRPr/>
            </a:pPr>
            <a:r>
              <a:rPr lang="en-GB" altLang="en-US" sz="2600" dirty="0">
                <a:latin typeface="+mj-lt"/>
              </a:rPr>
              <a:t>Sharing experience </a:t>
            </a:r>
          </a:p>
          <a:p>
            <a:pPr eaLnBrk="1" hangingPunct="1">
              <a:defRPr/>
            </a:pPr>
            <a:endParaRPr lang="en-GB" altLang="en-US" sz="2600" dirty="0">
              <a:latin typeface="+mj-lt"/>
            </a:endParaRPr>
          </a:p>
          <a:p>
            <a:pPr eaLnBrk="1" hangingPunct="1">
              <a:defRPr/>
            </a:pPr>
            <a:r>
              <a:rPr lang="en-GB" altLang="en-US" sz="2600" dirty="0">
                <a:latin typeface="+mj-lt"/>
              </a:rPr>
              <a:t>Indicate on sign-in sheet</a:t>
            </a:r>
          </a:p>
          <a:p>
            <a:pPr eaLnBrk="1" hangingPunct="1">
              <a:defRPr/>
            </a:pPr>
            <a:endParaRPr lang="en-GB" altLang="en-US" sz="2600" dirty="0">
              <a:latin typeface="+mj-lt"/>
            </a:endParaRPr>
          </a:p>
          <a:p>
            <a:pPr lvl="2" eaLnBrk="1" hangingPunct="1">
              <a:defRPr/>
            </a:pPr>
            <a:endParaRPr lang="en-GB" altLang="en-US" sz="2400" dirty="0">
              <a:latin typeface="+mj-lt"/>
            </a:endParaRPr>
          </a:p>
        </p:txBody>
      </p:sp>
      <p:pic>
        <p:nvPicPr>
          <p:cNvPr id="15364" name="Picture 4" descr="School%20Cres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98425"/>
            <a:ext cx="6286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98425"/>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School%20Cres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079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82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lstStyle/>
          <a:p>
            <a:pPr algn="ctr"/>
            <a:r>
              <a:rPr lang="en-GB" dirty="0"/>
              <a:t>The School Week</a:t>
            </a:r>
          </a:p>
        </p:txBody>
      </p:sp>
      <p:sp>
        <p:nvSpPr>
          <p:cNvPr id="3" name="Content Placeholder 2"/>
          <p:cNvSpPr>
            <a:spLocks noGrp="1"/>
          </p:cNvSpPr>
          <p:nvPr>
            <p:ph sz="quarter" idx="13"/>
          </p:nvPr>
        </p:nvSpPr>
        <p:spPr>
          <a:xfrm>
            <a:off x="449826" y="4378388"/>
            <a:ext cx="8156645" cy="1048680"/>
          </a:xfrm>
        </p:spPr>
        <p:txBody>
          <a:bodyPr>
            <a:normAutofit fontScale="92500" lnSpcReduction="20000"/>
          </a:bodyPr>
          <a:lstStyle/>
          <a:p>
            <a:pPr>
              <a:lnSpc>
                <a:spcPct val="90000"/>
              </a:lnSpc>
              <a:buNone/>
            </a:pPr>
            <a:r>
              <a:rPr lang="en-GB" altLang="en-US" sz="2400" dirty="0"/>
              <a:t>PE Days – Mondays and Wednesdays</a:t>
            </a:r>
          </a:p>
          <a:p>
            <a:pPr>
              <a:lnSpc>
                <a:spcPct val="90000"/>
              </a:lnSpc>
              <a:buNone/>
            </a:pPr>
            <a:r>
              <a:rPr lang="en-GB" altLang="en-US" sz="2400" dirty="0"/>
              <a:t>PPA time – Wednesdays</a:t>
            </a:r>
          </a:p>
          <a:p>
            <a:pPr>
              <a:lnSpc>
                <a:spcPct val="90000"/>
              </a:lnSpc>
              <a:buNone/>
            </a:pPr>
            <a:r>
              <a:rPr lang="en-GB" altLang="en-US" sz="2400" dirty="0"/>
              <a:t>Music (Listen to me) - Tuesdays </a:t>
            </a:r>
          </a:p>
        </p:txBody>
      </p:sp>
      <p:sp>
        <p:nvSpPr>
          <p:cNvPr id="6" name="TextBox 5"/>
          <p:cNvSpPr txBox="1"/>
          <p:nvPr/>
        </p:nvSpPr>
        <p:spPr>
          <a:xfrm>
            <a:off x="971600" y="1547664"/>
            <a:ext cx="5328592" cy="523220"/>
          </a:xfrm>
          <a:prstGeom prst="rect">
            <a:avLst/>
          </a:prstGeom>
          <a:noFill/>
        </p:spPr>
        <p:txBody>
          <a:bodyPr wrap="square" rtlCol="0">
            <a:spAutoFit/>
          </a:bodyPr>
          <a:lstStyle/>
          <a:p>
            <a:r>
              <a:rPr lang="en-GB" sz="2800" dirty="0"/>
              <a:t>A typical School Day:</a:t>
            </a:r>
          </a:p>
        </p:txBody>
      </p:sp>
      <p:grpSp>
        <p:nvGrpSpPr>
          <p:cNvPr id="10" name="Group 9">
            <a:extLst>
              <a:ext uri="{FF2B5EF4-FFF2-40B4-BE49-F238E27FC236}">
                <a16:creationId xmlns:a16="http://schemas.microsoft.com/office/drawing/2014/main" id="{67CE5CD8-4672-E831-76AC-860B19BA5FA3}"/>
              </a:ext>
            </a:extLst>
          </p:cNvPr>
          <p:cNvGrpSpPr/>
          <p:nvPr/>
        </p:nvGrpSpPr>
        <p:grpSpPr>
          <a:xfrm>
            <a:off x="223487" y="2305026"/>
            <a:ext cx="8668993" cy="1484014"/>
            <a:chOff x="-2850" y="2348881"/>
            <a:chExt cx="9144000" cy="1327151"/>
          </a:xfrm>
        </p:grpSpPr>
        <p:pic>
          <p:nvPicPr>
            <p:cNvPr id="7" name="Picture 6">
              <a:extLst>
                <a:ext uri="{FF2B5EF4-FFF2-40B4-BE49-F238E27FC236}">
                  <a16:creationId xmlns:a16="http://schemas.microsoft.com/office/drawing/2014/main" id="{0B85A768-A27E-FCD4-5277-7B338F8AAD48}"/>
                </a:ext>
              </a:extLst>
            </p:cNvPr>
            <p:cNvPicPr>
              <a:picLocks noChangeAspect="1"/>
            </p:cNvPicPr>
            <p:nvPr/>
          </p:nvPicPr>
          <p:blipFill>
            <a:blip r:embed="rId2"/>
            <a:stretch>
              <a:fillRect/>
            </a:stretch>
          </p:blipFill>
          <p:spPr>
            <a:xfrm>
              <a:off x="-2850" y="2348881"/>
              <a:ext cx="9144000" cy="398022"/>
            </a:xfrm>
            <a:prstGeom prst="rect">
              <a:avLst/>
            </a:prstGeom>
          </p:spPr>
        </p:pic>
        <p:pic>
          <p:nvPicPr>
            <p:cNvPr id="9" name="Picture 8">
              <a:extLst>
                <a:ext uri="{FF2B5EF4-FFF2-40B4-BE49-F238E27FC236}">
                  <a16:creationId xmlns:a16="http://schemas.microsoft.com/office/drawing/2014/main" id="{C951421B-9B9A-0281-6A04-2D02B54FA438}"/>
                </a:ext>
              </a:extLst>
            </p:cNvPr>
            <p:cNvPicPr>
              <a:picLocks noChangeAspect="1"/>
            </p:cNvPicPr>
            <p:nvPr/>
          </p:nvPicPr>
          <p:blipFill>
            <a:blip r:embed="rId3"/>
            <a:stretch>
              <a:fillRect/>
            </a:stretch>
          </p:blipFill>
          <p:spPr>
            <a:xfrm>
              <a:off x="-2850" y="2746903"/>
              <a:ext cx="9144000" cy="929129"/>
            </a:xfrm>
            <a:prstGeom prst="rect">
              <a:avLst/>
            </a:prstGeom>
          </p:spPr>
        </p:pic>
      </p:grpSp>
    </p:spTree>
    <p:extLst>
      <p:ext uri="{BB962C8B-B14F-4D97-AF65-F5344CB8AC3E}">
        <p14:creationId xmlns:p14="http://schemas.microsoft.com/office/powerpoint/2010/main" val="60556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6512511" cy="1143000"/>
          </a:xfrm>
        </p:spPr>
        <p:txBody>
          <a:bodyPr/>
          <a:lstStyle/>
          <a:p>
            <a:pPr algn="l"/>
            <a:r>
              <a:rPr lang="en-GB" dirty="0"/>
              <a:t>SATS week</a:t>
            </a:r>
          </a:p>
        </p:txBody>
      </p:sp>
      <p:sp>
        <p:nvSpPr>
          <p:cNvPr id="3" name="Content Placeholder 2"/>
          <p:cNvSpPr>
            <a:spLocks noGrp="1"/>
          </p:cNvSpPr>
          <p:nvPr>
            <p:ph sz="quarter" idx="13"/>
          </p:nvPr>
        </p:nvSpPr>
        <p:spPr>
          <a:xfrm>
            <a:off x="251520" y="1547664"/>
            <a:ext cx="8640960" cy="4896544"/>
          </a:xfrm>
        </p:spPr>
        <p:txBody>
          <a:bodyPr>
            <a:normAutofit/>
          </a:bodyPr>
          <a:lstStyle/>
          <a:p>
            <a:pPr>
              <a:lnSpc>
                <a:spcPct val="90000"/>
              </a:lnSpc>
              <a:buFont typeface="Wingdings" panose="05000000000000000000" pitchFamily="2" charset="2"/>
              <a:buChar char="v"/>
            </a:pPr>
            <a:r>
              <a:rPr lang="en-GB" altLang="en-US" sz="2400" dirty="0"/>
              <a:t>Week beginning 12</a:t>
            </a:r>
            <a:r>
              <a:rPr lang="en-GB" altLang="en-US" sz="2400" baseline="30000" dirty="0"/>
              <a:t>th</a:t>
            </a:r>
            <a:r>
              <a:rPr lang="en-GB" altLang="en-US" sz="2400" dirty="0"/>
              <a:t> May</a:t>
            </a:r>
          </a:p>
          <a:p>
            <a:pPr>
              <a:lnSpc>
                <a:spcPct val="90000"/>
              </a:lnSpc>
              <a:buFont typeface="Wingdings" panose="05000000000000000000" pitchFamily="2" charset="2"/>
              <a:buChar char="v"/>
            </a:pPr>
            <a:endParaRPr lang="en-GB" altLang="en-US" sz="2400" b="1" dirty="0"/>
          </a:p>
          <a:p>
            <a:pPr>
              <a:lnSpc>
                <a:spcPct val="90000"/>
              </a:lnSpc>
              <a:buFont typeface="Wingdings" panose="05000000000000000000" pitchFamily="2" charset="2"/>
              <a:buChar char="v"/>
            </a:pPr>
            <a:r>
              <a:rPr lang="en-GB" altLang="en-US" sz="2400" b="1" dirty="0"/>
              <a:t>GPS (Grammar, punctuation, spelling) </a:t>
            </a:r>
          </a:p>
          <a:p>
            <a:pPr>
              <a:lnSpc>
                <a:spcPct val="90000"/>
              </a:lnSpc>
              <a:buFont typeface="Wingdings" panose="05000000000000000000" pitchFamily="2" charset="2"/>
              <a:buChar char="v"/>
            </a:pPr>
            <a:endParaRPr lang="en-GB" altLang="en-US" sz="2400" b="1" dirty="0"/>
          </a:p>
          <a:p>
            <a:pPr>
              <a:lnSpc>
                <a:spcPct val="90000"/>
              </a:lnSpc>
              <a:buFont typeface="Wingdings" panose="05000000000000000000" pitchFamily="2" charset="2"/>
              <a:buChar char="v"/>
            </a:pPr>
            <a:r>
              <a:rPr lang="en-GB" altLang="en-US" sz="2400" b="1" dirty="0"/>
              <a:t>Reading</a:t>
            </a:r>
          </a:p>
          <a:p>
            <a:pPr>
              <a:lnSpc>
                <a:spcPct val="90000"/>
              </a:lnSpc>
              <a:buFont typeface="Wingdings" panose="05000000000000000000" pitchFamily="2" charset="2"/>
              <a:buChar char="v"/>
            </a:pPr>
            <a:endParaRPr lang="en-GB" altLang="en-US" sz="2400" b="1" dirty="0"/>
          </a:p>
          <a:p>
            <a:pPr>
              <a:lnSpc>
                <a:spcPct val="90000"/>
              </a:lnSpc>
              <a:buFont typeface="Wingdings" panose="05000000000000000000" pitchFamily="2" charset="2"/>
              <a:buChar char="v"/>
            </a:pPr>
            <a:r>
              <a:rPr lang="en-GB" altLang="en-US" sz="2400" b="1" dirty="0"/>
              <a:t>Maths (Arithmetic and Reasoning x 2)</a:t>
            </a:r>
          </a:p>
          <a:p>
            <a:pPr>
              <a:lnSpc>
                <a:spcPct val="90000"/>
              </a:lnSpc>
              <a:buNone/>
            </a:pPr>
            <a:endParaRPr lang="en-GB" altLang="en-US" sz="2400" b="1" dirty="0"/>
          </a:p>
          <a:p>
            <a:pPr>
              <a:lnSpc>
                <a:spcPct val="90000"/>
              </a:lnSpc>
              <a:buNone/>
            </a:pPr>
            <a:r>
              <a:rPr lang="en-GB" altLang="en-US" sz="2400" dirty="0"/>
              <a:t>We will be holding a meeting prior to SATS week during the Spring term. </a:t>
            </a:r>
          </a:p>
        </p:txBody>
      </p:sp>
    </p:spTree>
    <p:extLst>
      <p:ext uri="{BB962C8B-B14F-4D97-AF65-F5344CB8AC3E}">
        <p14:creationId xmlns:p14="http://schemas.microsoft.com/office/powerpoint/2010/main" val="74110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Class Routines</a:t>
            </a:r>
          </a:p>
        </p:txBody>
      </p:sp>
      <p:sp>
        <p:nvSpPr>
          <p:cNvPr id="3" name="Content Placeholder 2"/>
          <p:cNvSpPr>
            <a:spLocks noGrp="1"/>
          </p:cNvSpPr>
          <p:nvPr>
            <p:ph sz="quarter" idx="13"/>
          </p:nvPr>
        </p:nvSpPr>
        <p:spPr>
          <a:xfrm>
            <a:off x="323528" y="1672216"/>
            <a:ext cx="8496944" cy="3906768"/>
          </a:xfrm>
        </p:spPr>
        <p:txBody>
          <a:bodyPr>
            <a:normAutofit/>
          </a:bodyPr>
          <a:lstStyle/>
          <a:p>
            <a:r>
              <a:rPr lang="en-GB" sz="4400" dirty="0"/>
              <a:t>Toilets</a:t>
            </a:r>
          </a:p>
          <a:p>
            <a:r>
              <a:rPr lang="en-GB" sz="4400" dirty="0"/>
              <a:t>Water</a:t>
            </a:r>
          </a:p>
          <a:p>
            <a:r>
              <a:rPr lang="en-GB" sz="4400" dirty="0"/>
              <a:t>Lockers</a:t>
            </a:r>
          </a:p>
          <a:p>
            <a:r>
              <a:rPr lang="en-GB" sz="4400" dirty="0"/>
              <a:t>Equipment – pencil cases</a:t>
            </a:r>
          </a:p>
          <a:p>
            <a:r>
              <a:rPr lang="en-GB" sz="4400" dirty="0"/>
              <a:t>Toys and personal belongings</a:t>
            </a:r>
          </a:p>
        </p:txBody>
      </p:sp>
    </p:spTree>
    <p:extLst>
      <p:ext uri="{BB962C8B-B14F-4D97-AF65-F5344CB8AC3E}">
        <p14:creationId xmlns:p14="http://schemas.microsoft.com/office/powerpoint/2010/main" val="383714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C84B67-FA28-1EB1-8755-86F7BC129DED}"/>
              </a:ext>
            </a:extLst>
          </p:cNvPr>
          <p:cNvPicPr>
            <a:picLocks noChangeAspect="1"/>
          </p:cNvPicPr>
          <p:nvPr/>
        </p:nvPicPr>
        <p:blipFill>
          <a:blip r:embed="rId3"/>
          <a:stretch>
            <a:fillRect/>
          </a:stretch>
        </p:blipFill>
        <p:spPr>
          <a:xfrm>
            <a:off x="4716016" y="3346334"/>
            <a:ext cx="4329159" cy="2732498"/>
          </a:xfrm>
          <a:prstGeom prst="rect">
            <a:avLst/>
          </a:prstGeom>
        </p:spPr>
      </p:pic>
      <p:pic>
        <p:nvPicPr>
          <p:cNvPr id="3" name="Picture 2">
            <a:extLst>
              <a:ext uri="{FF2B5EF4-FFF2-40B4-BE49-F238E27FC236}">
                <a16:creationId xmlns:a16="http://schemas.microsoft.com/office/drawing/2014/main" id="{2C8E5FC2-9801-72C8-5A40-9482940770FF}"/>
              </a:ext>
            </a:extLst>
          </p:cNvPr>
          <p:cNvPicPr>
            <a:picLocks noChangeAspect="1"/>
          </p:cNvPicPr>
          <p:nvPr/>
        </p:nvPicPr>
        <p:blipFill>
          <a:blip r:embed="rId4"/>
          <a:stretch>
            <a:fillRect/>
          </a:stretch>
        </p:blipFill>
        <p:spPr>
          <a:xfrm>
            <a:off x="1781944" y="116632"/>
            <a:ext cx="5580112" cy="3229702"/>
          </a:xfrm>
          <a:prstGeom prst="rect">
            <a:avLst/>
          </a:prstGeom>
        </p:spPr>
      </p:pic>
      <p:pic>
        <p:nvPicPr>
          <p:cNvPr id="6" name="Picture 5">
            <a:extLst>
              <a:ext uri="{FF2B5EF4-FFF2-40B4-BE49-F238E27FC236}">
                <a16:creationId xmlns:a16="http://schemas.microsoft.com/office/drawing/2014/main" id="{1A251F0B-3E2A-D127-2EC5-A337C61DBAD4}"/>
              </a:ext>
            </a:extLst>
          </p:cNvPr>
          <p:cNvPicPr>
            <a:picLocks noChangeAspect="1"/>
          </p:cNvPicPr>
          <p:nvPr/>
        </p:nvPicPr>
        <p:blipFill>
          <a:blip r:embed="rId5"/>
          <a:stretch>
            <a:fillRect/>
          </a:stretch>
        </p:blipFill>
        <p:spPr>
          <a:xfrm>
            <a:off x="251520" y="4171758"/>
            <a:ext cx="6048672" cy="2495606"/>
          </a:xfrm>
          <a:prstGeom prst="rect">
            <a:avLst/>
          </a:prstGeom>
        </p:spPr>
      </p:pic>
    </p:spTree>
    <p:extLst>
      <p:ext uri="{BB962C8B-B14F-4D97-AF65-F5344CB8AC3E}">
        <p14:creationId xmlns:p14="http://schemas.microsoft.com/office/powerpoint/2010/main" val="5167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158" y="25102"/>
            <a:ext cx="3077825" cy="1325563"/>
          </a:xfrm>
        </p:spPr>
        <p:txBody>
          <a:bodyPr/>
          <a:lstStyle/>
          <a:p>
            <a:r>
              <a:rPr lang="en-GB" dirty="0"/>
              <a:t>Rewards</a:t>
            </a:r>
          </a:p>
        </p:txBody>
      </p:sp>
      <p:pic>
        <p:nvPicPr>
          <p:cNvPr id="4" name="Picture 3"/>
          <p:cNvPicPr>
            <a:picLocks noChangeAspect="1"/>
          </p:cNvPicPr>
          <p:nvPr/>
        </p:nvPicPr>
        <p:blipFill>
          <a:blip r:embed="rId3"/>
          <a:stretch>
            <a:fillRect/>
          </a:stretch>
        </p:blipFill>
        <p:spPr>
          <a:xfrm>
            <a:off x="5807984" y="548680"/>
            <a:ext cx="2990255" cy="5912806"/>
          </a:xfrm>
          <a:prstGeom prst="rect">
            <a:avLst/>
          </a:prstGeom>
        </p:spPr>
      </p:pic>
      <p:pic>
        <p:nvPicPr>
          <p:cNvPr id="5" name="Picture 4"/>
          <p:cNvPicPr>
            <a:picLocks noChangeAspect="1"/>
          </p:cNvPicPr>
          <p:nvPr/>
        </p:nvPicPr>
        <p:blipFill>
          <a:blip r:embed="rId4"/>
          <a:stretch>
            <a:fillRect/>
          </a:stretch>
        </p:blipFill>
        <p:spPr>
          <a:xfrm>
            <a:off x="2421734" y="3975575"/>
            <a:ext cx="3209925" cy="2362200"/>
          </a:xfrm>
          <a:prstGeom prst="rect">
            <a:avLst/>
          </a:prstGeom>
        </p:spPr>
      </p:pic>
      <p:pic>
        <p:nvPicPr>
          <p:cNvPr id="6" name="Picture 5"/>
          <p:cNvPicPr>
            <a:picLocks noChangeAspect="1"/>
          </p:cNvPicPr>
          <p:nvPr/>
        </p:nvPicPr>
        <p:blipFill>
          <a:blip r:embed="rId5"/>
          <a:stretch>
            <a:fillRect/>
          </a:stretch>
        </p:blipFill>
        <p:spPr>
          <a:xfrm>
            <a:off x="1018950" y="1193248"/>
            <a:ext cx="3819525" cy="2409825"/>
          </a:xfrm>
          <a:prstGeom prst="rect">
            <a:avLst/>
          </a:prstGeom>
        </p:spPr>
      </p:pic>
    </p:spTree>
    <p:extLst>
      <p:ext uri="{BB962C8B-B14F-4D97-AF65-F5344CB8AC3E}">
        <p14:creationId xmlns:p14="http://schemas.microsoft.com/office/powerpoint/2010/main" val="322394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8570"/>
            <a:ext cx="5854166" cy="1143000"/>
          </a:xfrm>
        </p:spPr>
        <p:txBody>
          <a:bodyPr/>
          <a:lstStyle/>
          <a:p>
            <a:pPr algn="ctr"/>
            <a:r>
              <a:rPr lang="en-GB" dirty="0"/>
              <a:t>Setting Expectations  </a:t>
            </a:r>
          </a:p>
        </p:txBody>
      </p:sp>
      <p:sp>
        <p:nvSpPr>
          <p:cNvPr id="5" name="Rectangle 3"/>
          <p:cNvSpPr>
            <a:spLocks noGrp="1" noChangeArrowheads="1"/>
          </p:cNvSpPr>
          <p:nvPr>
            <p:ph sz="quarter" idx="13"/>
          </p:nvPr>
        </p:nvSpPr>
        <p:spPr>
          <a:xfrm>
            <a:off x="395536" y="1672061"/>
            <a:ext cx="5904656" cy="4104456"/>
          </a:xfrm>
        </p:spPr>
        <p:txBody>
          <a:bodyPr anchor="ctr" anchorCtr="0">
            <a:normAutofit/>
          </a:bodyPr>
          <a:lstStyle/>
          <a:p>
            <a:pPr marL="342900" lvl="1" indent="0">
              <a:buClr>
                <a:srgbClr val="F14124">
                  <a:lumMod val="75000"/>
                </a:srgbClr>
              </a:buClr>
              <a:buNone/>
            </a:pPr>
            <a:endParaRPr lang="en-GB" altLang="en-US" sz="2200" dirty="0">
              <a:latin typeface="+mj-lt"/>
            </a:endParaRPr>
          </a:p>
          <a:p>
            <a:pPr marL="342900" lvl="1" indent="0">
              <a:buClr>
                <a:srgbClr val="F14124">
                  <a:lumMod val="75000"/>
                </a:srgbClr>
              </a:buClr>
              <a:buNone/>
            </a:pPr>
            <a:endParaRPr lang="en-GB" altLang="en-US" sz="2200" dirty="0">
              <a:latin typeface="+mj-lt"/>
            </a:endParaRPr>
          </a:p>
        </p:txBody>
      </p:sp>
      <p:pic>
        <p:nvPicPr>
          <p:cNvPr id="4" name="Picture 3"/>
          <p:cNvPicPr>
            <a:picLocks noChangeAspect="1"/>
          </p:cNvPicPr>
          <p:nvPr/>
        </p:nvPicPr>
        <p:blipFill>
          <a:blip r:embed="rId3"/>
          <a:stretch>
            <a:fillRect/>
          </a:stretch>
        </p:blipFill>
        <p:spPr>
          <a:xfrm>
            <a:off x="343043" y="1547664"/>
            <a:ext cx="2814042" cy="2653592"/>
          </a:xfrm>
          <a:prstGeom prst="rect">
            <a:avLst/>
          </a:prstGeom>
        </p:spPr>
      </p:pic>
      <p:pic>
        <p:nvPicPr>
          <p:cNvPr id="6" name="Picture 5"/>
          <p:cNvPicPr>
            <a:picLocks noChangeAspect="1"/>
          </p:cNvPicPr>
          <p:nvPr/>
        </p:nvPicPr>
        <p:blipFill>
          <a:blip r:embed="rId4"/>
          <a:stretch>
            <a:fillRect/>
          </a:stretch>
        </p:blipFill>
        <p:spPr>
          <a:xfrm>
            <a:off x="3491880" y="4300704"/>
            <a:ext cx="3341144" cy="2490547"/>
          </a:xfrm>
          <a:prstGeom prst="rect">
            <a:avLst/>
          </a:prstGeom>
        </p:spPr>
      </p:pic>
      <p:pic>
        <p:nvPicPr>
          <p:cNvPr id="7" name="Picture 6"/>
          <p:cNvPicPr>
            <a:picLocks noChangeAspect="1"/>
          </p:cNvPicPr>
          <p:nvPr/>
        </p:nvPicPr>
        <p:blipFill>
          <a:blip r:embed="rId5"/>
          <a:stretch>
            <a:fillRect/>
          </a:stretch>
        </p:blipFill>
        <p:spPr>
          <a:xfrm>
            <a:off x="6129402" y="990373"/>
            <a:ext cx="2233098" cy="2971155"/>
          </a:xfrm>
          <a:prstGeom prst="rect">
            <a:avLst/>
          </a:prstGeom>
        </p:spPr>
      </p:pic>
    </p:spTree>
    <p:extLst>
      <p:ext uri="{BB962C8B-B14F-4D97-AF65-F5344CB8AC3E}">
        <p14:creationId xmlns:p14="http://schemas.microsoft.com/office/powerpoint/2010/main" val="229151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58" y="159751"/>
            <a:ext cx="3240360" cy="1143000"/>
          </a:xfrm>
        </p:spPr>
        <p:txBody>
          <a:bodyPr/>
          <a:lstStyle/>
          <a:p>
            <a:pPr algn="l"/>
            <a:r>
              <a:rPr lang="en-GB" dirty="0"/>
              <a:t>Behaviour Expectations</a:t>
            </a:r>
          </a:p>
        </p:txBody>
      </p:sp>
      <p:pic>
        <p:nvPicPr>
          <p:cNvPr id="3" name="Picture 2"/>
          <p:cNvPicPr>
            <a:picLocks noChangeAspect="1"/>
          </p:cNvPicPr>
          <p:nvPr/>
        </p:nvPicPr>
        <p:blipFill>
          <a:blip r:embed="rId3"/>
          <a:stretch>
            <a:fillRect/>
          </a:stretch>
        </p:blipFill>
        <p:spPr>
          <a:xfrm>
            <a:off x="4636385" y="140104"/>
            <a:ext cx="4499992" cy="6697312"/>
          </a:xfrm>
          <a:prstGeom prst="rect">
            <a:avLst/>
          </a:prstGeom>
        </p:spPr>
      </p:pic>
      <p:sp>
        <p:nvSpPr>
          <p:cNvPr id="4" name="Content Placeholder 3"/>
          <p:cNvSpPr>
            <a:spLocks noGrp="1"/>
          </p:cNvSpPr>
          <p:nvPr>
            <p:ph sz="quarter" idx="13"/>
          </p:nvPr>
        </p:nvSpPr>
        <p:spPr>
          <a:xfrm>
            <a:off x="163639" y="1988840"/>
            <a:ext cx="4304293" cy="3424474"/>
          </a:xfrm>
        </p:spPr>
        <p:txBody>
          <a:bodyPr>
            <a:normAutofit/>
          </a:bodyPr>
          <a:lstStyle/>
          <a:p>
            <a:pPr lvl="1"/>
            <a:r>
              <a:rPr lang="en-GB" altLang="en-US" sz="2200" dirty="0"/>
              <a:t>The behaviour policy is currently under review to embrace the Empowerment Approach.  This approach has the meeting of all children’s needs at its heart.</a:t>
            </a:r>
          </a:p>
          <a:p>
            <a:pPr lvl="1"/>
            <a:endParaRPr lang="en-GB" altLang="en-US" sz="2200" dirty="0"/>
          </a:p>
          <a:p>
            <a:pPr lvl="1"/>
            <a:r>
              <a:rPr lang="en-GB" altLang="en-US" sz="2200" dirty="0"/>
              <a:t>There will be an information evening about this shortly. </a:t>
            </a:r>
          </a:p>
          <a:p>
            <a:endParaRPr lang="en-GB" dirty="0"/>
          </a:p>
        </p:txBody>
      </p:sp>
    </p:spTree>
    <p:extLst>
      <p:ext uri="{BB962C8B-B14F-4D97-AF65-F5344CB8AC3E}">
        <p14:creationId xmlns:p14="http://schemas.microsoft.com/office/powerpoint/2010/main" val="2624196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4970</TotalTime>
  <Words>1521</Words>
  <Application>Microsoft Office PowerPoint</Application>
  <PresentationFormat>On-screen Show (4:3)</PresentationFormat>
  <Paragraphs>187</Paragraphs>
  <Slides>22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Gill Sans MT</vt:lpstr>
      <vt:lpstr>Wingdings</vt:lpstr>
      <vt:lpstr>Office Theme</vt:lpstr>
      <vt:lpstr>Welcome to Year 5 and 6 2024-2025</vt:lpstr>
      <vt:lpstr>The Year 6 Team!</vt:lpstr>
      <vt:lpstr>The School Week</vt:lpstr>
      <vt:lpstr>SATS week</vt:lpstr>
      <vt:lpstr>Class Routines</vt:lpstr>
      <vt:lpstr>PowerPoint Presentation</vt:lpstr>
      <vt:lpstr>Rewards</vt:lpstr>
      <vt:lpstr>Setting Expectations  </vt:lpstr>
      <vt:lpstr>Behaviour Expectations</vt:lpstr>
      <vt:lpstr>Wellbeing in School</vt:lpstr>
      <vt:lpstr>Communication</vt:lpstr>
      <vt:lpstr>Our Projects this year</vt:lpstr>
      <vt:lpstr>Trips and Visitors</vt:lpstr>
      <vt:lpstr>Assessment</vt:lpstr>
      <vt:lpstr>Homework</vt:lpstr>
      <vt:lpstr>Spelling</vt:lpstr>
      <vt:lpstr>Spelling</vt:lpstr>
      <vt:lpstr>Reading Books</vt:lpstr>
      <vt:lpstr>School Uniform and Equipment</vt:lpstr>
      <vt:lpstr>School Uniform and Equipment</vt:lpstr>
      <vt:lpstr>Reporting</vt:lpstr>
      <vt:lpstr>Helping in School</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user1</dc:creator>
  <cp:lastModifiedBy>S Parker</cp:lastModifiedBy>
  <cp:revision>261</cp:revision>
  <cp:lastPrinted>2015-10-07T11:02:53Z</cp:lastPrinted>
  <dcterms:created xsi:type="dcterms:W3CDTF">2010-09-12T12:41:21Z</dcterms:created>
  <dcterms:modified xsi:type="dcterms:W3CDTF">2024-09-12T11:09:41Z</dcterms:modified>
</cp:coreProperties>
</file>